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269" r:id="rId2"/>
    <p:sldId id="1270" r:id="rId3"/>
    <p:sldId id="1367" r:id="rId4"/>
    <p:sldId id="1271" r:id="rId5"/>
    <p:sldId id="536" r:id="rId6"/>
    <p:sldId id="1368" r:id="rId7"/>
    <p:sldId id="1369" r:id="rId8"/>
    <p:sldId id="1362" r:id="rId9"/>
    <p:sldId id="540" r:id="rId10"/>
    <p:sldId id="1273" r:id="rId11"/>
    <p:sldId id="1370" r:id="rId12"/>
    <p:sldId id="544" r:id="rId13"/>
    <p:sldId id="1366" r:id="rId14"/>
    <p:sldId id="1274" r:id="rId15"/>
    <p:sldId id="1371" r:id="rId16"/>
    <p:sldId id="1275" r:id="rId17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6BA"/>
    <a:srgbClr val="FFCC99"/>
    <a:srgbClr val="FF99CC"/>
    <a:srgbClr val="FFE1E1"/>
    <a:srgbClr val="FFFF99"/>
    <a:srgbClr val="FFCCFF"/>
    <a:srgbClr val="FFFF66"/>
    <a:srgbClr val="FFFFFF"/>
    <a:srgbClr val="FF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6429" autoAdjust="0"/>
  </p:normalViewPr>
  <p:slideViewPr>
    <p:cSldViewPr>
      <p:cViewPr varScale="1">
        <p:scale>
          <a:sx n="86" d="100"/>
          <a:sy n="86" d="100"/>
        </p:scale>
        <p:origin x="126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04516-7AAB-4AA2-B6F3-5589DD6FD0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F6427D4-71AE-4E4A-A697-FEF236A6EA74}">
      <dgm:prSet phldrT="[文字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健康促進</a:t>
          </a:r>
          <a:endParaRPr lang="zh-TW" altLang="en-US" sz="3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A328A4-6CD7-43D4-B97B-93532F50EAEF}" type="parTrans" cxnId="{4846C7F0-0273-40CD-A71E-D31267F93B2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039BC3F-D055-4A89-8E4F-C469CDC699DC}" type="sibTrans" cxnId="{4846C7F0-0273-40CD-A71E-D31267F93B2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44621B2-9E03-43CF-B71A-1A517DB760B3}">
      <dgm:prSet phldrT="[文字]"/>
      <dgm:spPr>
        <a:ln>
          <a:solidFill>
            <a:srgbClr val="7030A0"/>
          </a:solidFill>
        </a:ln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活動設計、老人美容保健、生活環境設計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B65E8B-9DD6-49EA-AF58-EB5ABE51E719}" type="parTrans" cxnId="{990FBA16-8B9B-45FC-A599-01991199F0C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6EAAFD8-9623-4572-8C34-C501ECF8F888}" type="sibTrans" cxnId="{990FBA16-8B9B-45FC-A599-01991199F0C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B374360-75A3-48FD-B502-38B4C9F06B3B}">
      <dgm:prSet phldrT="[文字]" custT="1"/>
      <dgm:spPr>
        <a:solidFill>
          <a:srgbClr val="FFCCCC"/>
        </a:solidFill>
        <a:ln>
          <a:solidFill>
            <a:srgbClr val="990000"/>
          </a:solidFill>
        </a:ln>
      </dgm:spPr>
      <dgm:t>
        <a:bodyPr/>
        <a:lstStyle/>
        <a:p>
          <a:r>
            <a: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照顧服務</a:t>
          </a:r>
        </a:p>
      </dgm:t>
    </dgm:pt>
    <dgm:pt modelId="{F9C90882-5B57-4F2D-9919-468E22594EDF}" type="parTrans" cxnId="{E2611165-8622-4D37-94C6-B33660E78E8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C6AC4EE-54BB-4636-986D-21D1A289C407}" type="sibTrans" cxnId="{E2611165-8622-4D37-94C6-B33660E78E8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AD9A1FF-0477-45A1-973B-522065B23149}">
      <dgm:prSet phldrT="[文字]" custT="1"/>
      <dgm:spPr>
        <a:ln>
          <a:solidFill>
            <a:srgbClr val="000066"/>
          </a:solidFill>
        </a:ln>
      </dgm:spPr>
      <dgm:t>
        <a:bodyPr/>
        <a:lstStyle/>
        <a:p>
          <a:r>
            <a:rPr lang="zh-TW" altLang="en-US" sz="30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社會工作與長照管理</a:t>
          </a:r>
        </a:p>
      </dgm:t>
    </dgm:pt>
    <dgm:pt modelId="{8C2ED462-A78D-45E2-BE54-FCAE1131F229}" type="parTrans" cxnId="{0149B62E-2338-4A2E-96E5-F39A5D20E6A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5446954-A8CC-4F37-BCAE-E20079066253}" type="sibTrans" cxnId="{0149B62E-2338-4A2E-96E5-F39A5D20E6A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6C03CD2-51DF-431F-A541-C672C5FACCD4}">
      <dgm:prSet phldrT="[文字]"/>
      <dgm:spPr>
        <a:ln>
          <a:solidFill>
            <a:srgbClr val="000066"/>
          </a:solidFill>
        </a:ln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社會工作、社會福利、 社會學、心理學、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D17651-E6CD-4C5D-9B4C-CF829A1A9D13}" type="parTrans" cxnId="{88C1D26F-90C7-488E-97ED-118B43D7DA5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DFB9303-CFA8-4CBC-A677-DF3A94DC00E8}" type="sibTrans" cxnId="{88C1D26F-90C7-488E-97ED-118B43D7DA5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443F3A5-8EF0-4122-982F-C7DE47BE91D0}">
      <dgm:prSet phldrT="[文字]"/>
      <dgm:spPr>
        <a:ln>
          <a:solidFill>
            <a:srgbClr val="000066"/>
          </a:solidFill>
        </a:ln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老人機構管理、 領導效能訓練、資料處理與分析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770DA2-D97E-448F-8A39-F36A2997FCD5}" type="parTrans" cxnId="{B692D985-D3A6-4B03-8A33-E6238441DC60}">
      <dgm:prSet/>
      <dgm:spPr/>
      <dgm:t>
        <a:bodyPr/>
        <a:lstStyle/>
        <a:p>
          <a:endParaRPr lang="zh-TW" altLang="en-US"/>
        </a:p>
      </dgm:t>
    </dgm:pt>
    <dgm:pt modelId="{C4554895-2E2F-4852-8D01-2310C6EEED2C}" type="sibTrans" cxnId="{B692D985-D3A6-4B03-8A33-E6238441DC60}">
      <dgm:prSet/>
      <dgm:spPr/>
      <dgm:t>
        <a:bodyPr/>
        <a:lstStyle/>
        <a:p>
          <a:endParaRPr lang="zh-TW" altLang="en-US"/>
        </a:p>
      </dgm:t>
    </dgm:pt>
    <dgm:pt modelId="{6CEC3363-228C-4317-8E2F-8CE2AD4A59A9}">
      <dgm:prSet phldrT="[文字]"/>
      <dgm:spPr>
        <a:ln>
          <a:solidFill>
            <a:srgbClr val="990000"/>
          </a:solidFill>
        </a:ln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老人生理學、老人照顧技術、老人用藥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57CCA5-B6FC-42C6-B37F-C815FBF9D570}" type="parTrans" cxnId="{56049960-D322-4C15-890B-CE52B904758E}">
      <dgm:prSet/>
      <dgm:spPr/>
      <dgm:t>
        <a:bodyPr/>
        <a:lstStyle/>
        <a:p>
          <a:endParaRPr lang="zh-TW" altLang="en-US"/>
        </a:p>
      </dgm:t>
    </dgm:pt>
    <dgm:pt modelId="{20D14138-AAF0-463F-8065-DABC1EAFA9F7}" type="sibTrans" cxnId="{56049960-D322-4C15-890B-CE52B904758E}">
      <dgm:prSet/>
      <dgm:spPr/>
      <dgm:t>
        <a:bodyPr/>
        <a:lstStyle/>
        <a:p>
          <a:endParaRPr lang="zh-TW" altLang="en-US"/>
        </a:p>
      </dgm:t>
    </dgm:pt>
    <dgm:pt modelId="{A291E6CF-5A49-44D5-B7AA-30309301FF3F}">
      <dgm:prSet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安寧照護、失智照顧、 老人口腔照顧、老人復健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7DC125-8559-4362-98A8-BFD54331F64E}" type="parTrans" cxnId="{09AA770D-5CEC-465B-9C36-A28FB893E0C5}">
      <dgm:prSet/>
      <dgm:spPr/>
      <dgm:t>
        <a:bodyPr/>
        <a:lstStyle/>
        <a:p>
          <a:endParaRPr lang="zh-TW" altLang="en-US"/>
        </a:p>
      </dgm:t>
    </dgm:pt>
    <dgm:pt modelId="{FB46EC8C-D5BA-4F12-A9A5-2DD1B52213AA}" type="sibTrans" cxnId="{09AA770D-5CEC-465B-9C36-A28FB893E0C5}">
      <dgm:prSet/>
      <dgm:spPr/>
      <dgm:t>
        <a:bodyPr/>
        <a:lstStyle/>
        <a:p>
          <a:endParaRPr lang="zh-TW" altLang="en-US"/>
        </a:p>
      </dgm:t>
    </dgm:pt>
    <dgm:pt modelId="{A42AC38E-2474-4C3B-AF48-7757BBE19010}">
      <dgm:prSet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老人保健與養生、 老人休憩規劃、 高齡體適能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272CFC-FF3B-4253-83CA-4C0A9B90B78B}" type="parTrans" cxnId="{39C0A768-676C-43CC-9D7C-33675350BC3B}">
      <dgm:prSet/>
      <dgm:spPr/>
      <dgm:t>
        <a:bodyPr/>
        <a:lstStyle/>
        <a:p>
          <a:endParaRPr lang="zh-TW" altLang="en-US"/>
        </a:p>
      </dgm:t>
    </dgm:pt>
    <dgm:pt modelId="{8E10A0C7-556D-4C9E-815E-3D9654548F6E}" type="sibTrans" cxnId="{39C0A768-676C-43CC-9D7C-33675350BC3B}">
      <dgm:prSet/>
      <dgm:spPr/>
      <dgm:t>
        <a:bodyPr/>
        <a:lstStyle/>
        <a:p>
          <a:endParaRPr lang="zh-TW" altLang="en-US"/>
        </a:p>
      </dgm:t>
    </dgm:pt>
    <dgm:pt modelId="{CCA38904-4639-4057-926F-711E161F710B}" type="pres">
      <dgm:prSet presAssocID="{54D04516-7AAB-4AA2-B6F3-5589DD6FD0AC}" presName="linear" presStyleCnt="0">
        <dgm:presLayoutVars>
          <dgm:dir/>
          <dgm:animLvl val="lvl"/>
          <dgm:resizeHandles val="exact"/>
        </dgm:presLayoutVars>
      </dgm:prSet>
      <dgm:spPr/>
    </dgm:pt>
    <dgm:pt modelId="{158B0330-6AC0-420C-BCB6-EAE7750DA3B7}" type="pres">
      <dgm:prSet presAssocID="{BF6427D4-71AE-4E4A-A697-FEF236A6EA74}" presName="parentLin" presStyleCnt="0"/>
      <dgm:spPr/>
    </dgm:pt>
    <dgm:pt modelId="{08F45B3F-25E8-4B92-852B-D918280A73A2}" type="pres">
      <dgm:prSet presAssocID="{BF6427D4-71AE-4E4A-A697-FEF236A6EA74}" presName="parentLeftMargin" presStyleLbl="node1" presStyleIdx="0" presStyleCnt="3"/>
      <dgm:spPr/>
    </dgm:pt>
    <dgm:pt modelId="{A7324EAA-AB1D-4726-BC57-A7F51BC54A24}" type="pres">
      <dgm:prSet presAssocID="{BF6427D4-71AE-4E4A-A697-FEF236A6EA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CAD3D2-E3F3-45EB-B56F-2F3B0A3BDDD1}" type="pres">
      <dgm:prSet presAssocID="{BF6427D4-71AE-4E4A-A697-FEF236A6EA74}" presName="negativeSpace" presStyleCnt="0"/>
      <dgm:spPr/>
    </dgm:pt>
    <dgm:pt modelId="{54429F6B-C779-441A-957D-F464A9678AF1}" type="pres">
      <dgm:prSet presAssocID="{BF6427D4-71AE-4E4A-A697-FEF236A6EA74}" presName="childText" presStyleLbl="conFgAcc1" presStyleIdx="0" presStyleCnt="3">
        <dgm:presLayoutVars>
          <dgm:bulletEnabled val="1"/>
        </dgm:presLayoutVars>
      </dgm:prSet>
      <dgm:spPr/>
    </dgm:pt>
    <dgm:pt modelId="{70592A89-39C9-4270-9A24-070D2F86F6A4}" type="pres">
      <dgm:prSet presAssocID="{1039BC3F-D055-4A89-8E4F-C469CDC699DC}" presName="spaceBetweenRectangles" presStyleCnt="0"/>
      <dgm:spPr/>
    </dgm:pt>
    <dgm:pt modelId="{9364255A-9ED6-492D-A9DC-B8FFC4D67FD3}" type="pres">
      <dgm:prSet presAssocID="{2B374360-75A3-48FD-B502-38B4C9F06B3B}" presName="parentLin" presStyleCnt="0"/>
      <dgm:spPr/>
    </dgm:pt>
    <dgm:pt modelId="{2545A493-C95C-4A4F-8665-40D1CE2EDEA7}" type="pres">
      <dgm:prSet presAssocID="{2B374360-75A3-48FD-B502-38B4C9F06B3B}" presName="parentLeftMargin" presStyleLbl="node1" presStyleIdx="0" presStyleCnt="3"/>
      <dgm:spPr/>
    </dgm:pt>
    <dgm:pt modelId="{120677B7-0107-429F-B0C9-1BB3B5193296}" type="pres">
      <dgm:prSet presAssocID="{2B374360-75A3-48FD-B502-38B4C9F06B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5CFB83-0DDC-4E07-85A6-F98598103122}" type="pres">
      <dgm:prSet presAssocID="{2B374360-75A3-48FD-B502-38B4C9F06B3B}" presName="negativeSpace" presStyleCnt="0"/>
      <dgm:spPr/>
    </dgm:pt>
    <dgm:pt modelId="{CECF127B-F3A6-4227-B6A7-DF8CF706718A}" type="pres">
      <dgm:prSet presAssocID="{2B374360-75A3-48FD-B502-38B4C9F06B3B}" presName="childText" presStyleLbl="conFgAcc1" presStyleIdx="1" presStyleCnt="3">
        <dgm:presLayoutVars>
          <dgm:bulletEnabled val="1"/>
        </dgm:presLayoutVars>
      </dgm:prSet>
      <dgm:spPr/>
    </dgm:pt>
    <dgm:pt modelId="{5EB4B1DD-2586-4D4C-8499-D79BB0CD4DC4}" type="pres">
      <dgm:prSet presAssocID="{DC6AC4EE-54BB-4636-986D-21D1A289C407}" presName="spaceBetweenRectangles" presStyleCnt="0"/>
      <dgm:spPr/>
    </dgm:pt>
    <dgm:pt modelId="{EE15D0DC-B04F-48F9-8C3E-7267ABFC5534}" type="pres">
      <dgm:prSet presAssocID="{0AD9A1FF-0477-45A1-973B-522065B23149}" presName="parentLin" presStyleCnt="0"/>
      <dgm:spPr/>
    </dgm:pt>
    <dgm:pt modelId="{821E9186-5C3D-4915-AB07-52E92BFD4100}" type="pres">
      <dgm:prSet presAssocID="{0AD9A1FF-0477-45A1-973B-522065B23149}" presName="parentLeftMargin" presStyleLbl="node1" presStyleIdx="1" presStyleCnt="3"/>
      <dgm:spPr/>
    </dgm:pt>
    <dgm:pt modelId="{9BCA46D0-1229-4D48-BF1B-D0D8F10510F8}" type="pres">
      <dgm:prSet presAssocID="{0AD9A1FF-0477-45A1-973B-522065B2314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FAB51D3-F220-43B1-AADE-0438C1F56DEE}" type="pres">
      <dgm:prSet presAssocID="{0AD9A1FF-0477-45A1-973B-522065B23149}" presName="negativeSpace" presStyleCnt="0"/>
      <dgm:spPr/>
    </dgm:pt>
    <dgm:pt modelId="{DD8A46CA-BBD6-4FDE-A935-F1B4A8888C89}" type="pres">
      <dgm:prSet presAssocID="{0AD9A1FF-0477-45A1-973B-522065B2314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870040B-85C9-4BF4-A34F-43A5C0F0B557}" type="presOf" srcId="{BF6427D4-71AE-4E4A-A697-FEF236A6EA74}" destId="{A7324EAA-AB1D-4726-BC57-A7F51BC54A24}" srcOrd="1" destOrd="0" presId="urn:microsoft.com/office/officeart/2005/8/layout/list1"/>
    <dgm:cxn modelId="{09AA770D-5CEC-465B-9C36-A28FB893E0C5}" srcId="{2B374360-75A3-48FD-B502-38B4C9F06B3B}" destId="{A291E6CF-5A49-44D5-B7AA-30309301FF3F}" srcOrd="1" destOrd="0" parTransId="{D47DC125-8559-4362-98A8-BFD54331F64E}" sibTransId="{FB46EC8C-D5BA-4F12-A9A5-2DD1B52213AA}"/>
    <dgm:cxn modelId="{990FBA16-8B9B-45FC-A599-01991199F0C9}" srcId="{BF6427D4-71AE-4E4A-A697-FEF236A6EA74}" destId="{F44621B2-9E03-43CF-B71A-1A517DB760B3}" srcOrd="0" destOrd="0" parTransId="{17B65E8B-9DD6-49EA-AF58-EB5ABE51E719}" sibTransId="{C6EAAFD8-9623-4572-8C34-C501ECF8F888}"/>
    <dgm:cxn modelId="{1EE4BA2C-64DB-4EB5-9120-5B4C50E57BBF}" type="presOf" srcId="{A42AC38E-2474-4C3B-AF48-7757BBE19010}" destId="{54429F6B-C779-441A-957D-F464A9678AF1}" srcOrd="0" destOrd="1" presId="urn:microsoft.com/office/officeart/2005/8/layout/list1"/>
    <dgm:cxn modelId="{0149B62E-2338-4A2E-96E5-F39A5D20E6AD}" srcId="{54D04516-7AAB-4AA2-B6F3-5589DD6FD0AC}" destId="{0AD9A1FF-0477-45A1-973B-522065B23149}" srcOrd="2" destOrd="0" parTransId="{8C2ED462-A78D-45E2-BE54-FCAE1131F229}" sibTransId="{25446954-A8CC-4F37-BCAE-E20079066253}"/>
    <dgm:cxn modelId="{26D1303E-A937-45BB-998B-2679B43514C4}" type="presOf" srcId="{F44621B2-9E03-43CF-B71A-1A517DB760B3}" destId="{54429F6B-C779-441A-957D-F464A9678AF1}" srcOrd="0" destOrd="0" presId="urn:microsoft.com/office/officeart/2005/8/layout/list1"/>
    <dgm:cxn modelId="{A4544B3F-D604-4EAA-9324-73B44A44F3A1}" type="presOf" srcId="{A291E6CF-5A49-44D5-B7AA-30309301FF3F}" destId="{CECF127B-F3A6-4227-B6A7-DF8CF706718A}" srcOrd="0" destOrd="1" presId="urn:microsoft.com/office/officeart/2005/8/layout/list1"/>
    <dgm:cxn modelId="{CCB5055F-971B-425E-92BD-7D9F6CE0FA59}" type="presOf" srcId="{2B374360-75A3-48FD-B502-38B4C9F06B3B}" destId="{120677B7-0107-429F-B0C9-1BB3B5193296}" srcOrd="1" destOrd="0" presId="urn:microsoft.com/office/officeart/2005/8/layout/list1"/>
    <dgm:cxn modelId="{56049960-D322-4C15-890B-CE52B904758E}" srcId="{2B374360-75A3-48FD-B502-38B4C9F06B3B}" destId="{6CEC3363-228C-4317-8E2F-8CE2AD4A59A9}" srcOrd="0" destOrd="0" parTransId="{1A57CCA5-B6FC-42C6-B37F-C815FBF9D570}" sibTransId="{20D14138-AAF0-463F-8065-DABC1EAFA9F7}"/>
    <dgm:cxn modelId="{E2611165-8622-4D37-94C6-B33660E78E8C}" srcId="{54D04516-7AAB-4AA2-B6F3-5589DD6FD0AC}" destId="{2B374360-75A3-48FD-B502-38B4C9F06B3B}" srcOrd="1" destOrd="0" parTransId="{F9C90882-5B57-4F2D-9919-468E22594EDF}" sibTransId="{DC6AC4EE-54BB-4636-986D-21D1A289C407}"/>
    <dgm:cxn modelId="{39C0A768-676C-43CC-9D7C-33675350BC3B}" srcId="{BF6427D4-71AE-4E4A-A697-FEF236A6EA74}" destId="{A42AC38E-2474-4C3B-AF48-7757BBE19010}" srcOrd="1" destOrd="0" parTransId="{E8272CFC-FF3B-4253-83CA-4C0A9B90B78B}" sibTransId="{8E10A0C7-556D-4C9E-815E-3D9654548F6E}"/>
    <dgm:cxn modelId="{88C1D26F-90C7-488E-97ED-118B43D7DA56}" srcId="{0AD9A1FF-0477-45A1-973B-522065B23149}" destId="{B6C03CD2-51DF-431F-A541-C672C5FACCD4}" srcOrd="0" destOrd="0" parTransId="{13D17651-E6CD-4C5D-9B4C-CF829A1A9D13}" sibTransId="{3DFB9303-CFA8-4CBC-A677-DF3A94DC00E8}"/>
    <dgm:cxn modelId="{B692D985-D3A6-4B03-8A33-E6238441DC60}" srcId="{0AD9A1FF-0477-45A1-973B-522065B23149}" destId="{8443F3A5-8EF0-4122-982F-C7DE47BE91D0}" srcOrd="1" destOrd="0" parTransId="{45770DA2-D97E-448F-8A39-F36A2997FCD5}" sibTransId="{C4554895-2E2F-4852-8D01-2310C6EEED2C}"/>
    <dgm:cxn modelId="{D4D62392-5898-4197-9242-6A5331367668}" type="presOf" srcId="{0AD9A1FF-0477-45A1-973B-522065B23149}" destId="{821E9186-5C3D-4915-AB07-52E92BFD4100}" srcOrd="0" destOrd="0" presId="urn:microsoft.com/office/officeart/2005/8/layout/list1"/>
    <dgm:cxn modelId="{1EA32FA8-F99A-441D-886F-2383134ED94F}" type="presOf" srcId="{8443F3A5-8EF0-4122-982F-C7DE47BE91D0}" destId="{DD8A46CA-BBD6-4FDE-A935-F1B4A8888C89}" srcOrd="0" destOrd="1" presId="urn:microsoft.com/office/officeart/2005/8/layout/list1"/>
    <dgm:cxn modelId="{F35903C0-47F5-4395-9447-733DBDF2252D}" type="presOf" srcId="{6CEC3363-228C-4317-8E2F-8CE2AD4A59A9}" destId="{CECF127B-F3A6-4227-B6A7-DF8CF706718A}" srcOrd="0" destOrd="0" presId="urn:microsoft.com/office/officeart/2005/8/layout/list1"/>
    <dgm:cxn modelId="{5FDA90C3-BD4B-4729-A561-43956AB2855E}" type="presOf" srcId="{BF6427D4-71AE-4E4A-A697-FEF236A6EA74}" destId="{08F45B3F-25E8-4B92-852B-D918280A73A2}" srcOrd="0" destOrd="0" presId="urn:microsoft.com/office/officeart/2005/8/layout/list1"/>
    <dgm:cxn modelId="{DBEA97C8-430C-4EB6-A2E5-D2ABB5B3EAAF}" type="presOf" srcId="{2B374360-75A3-48FD-B502-38B4C9F06B3B}" destId="{2545A493-C95C-4A4F-8665-40D1CE2EDEA7}" srcOrd="0" destOrd="0" presId="urn:microsoft.com/office/officeart/2005/8/layout/list1"/>
    <dgm:cxn modelId="{B4588ACC-F9C9-4D6A-9C15-6B771C85C763}" type="presOf" srcId="{0AD9A1FF-0477-45A1-973B-522065B23149}" destId="{9BCA46D0-1229-4D48-BF1B-D0D8F10510F8}" srcOrd="1" destOrd="0" presId="urn:microsoft.com/office/officeart/2005/8/layout/list1"/>
    <dgm:cxn modelId="{DD502ED4-0F35-45D6-9418-DAC1AC08B5B8}" type="presOf" srcId="{54D04516-7AAB-4AA2-B6F3-5589DD6FD0AC}" destId="{CCA38904-4639-4057-926F-711E161F710B}" srcOrd="0" destOrd="0" presId="urn:microsoft.com/office/officeart/2005/8/layout/list1"/>
    <dgm:cxn modelId="{0C7151EE-3C7F-4B54-9DC5-38A27B3EF854}" type="presOf" srcId="{B6C03CD2-51DF-431F-A541-C672C5FACCD4}" destId="{DD8A46CA-BBD6-4FDE-A935-F1B4A8888C89}" srcOrd="0" destOrd="0" presId="urn:microsoft.com/office/officeart/2005/8/layout/list1"/>
    <dgm:cxn modelId="{4846C7F0-0273-40CD-A71E-D31267F93B25}" srcId="{54D04516-7AAB-4AA2-B6F3-5589DD6FD0AC}" destId="{BF6427D4-71AE-4E4A-A697-FEF236A6EA74}" srcOrd="0" destOrd="0" parTransId="{41A328A4-6CD7-43D4-B97B-93532F50EAEF}" sibTransId="{1039BC3F-D055-4A89-8E4F-C469CDC699DC}"/>
    <dgm:cxn modelId="{2ACE5CF4-894A-4153-9DA9-E77369A30F23}" type="presParOf" srcId="{CCA38904-4639-4057-926F-711E161F710B}" destId="{158B0330-6AC0-420C-BCB6-EAE7750DA3B7}" srcOrd="0" destOrd="0" presId="urn:microsoft.com/office/officeart/2005/8/layout/list1"/>
    <dgm:cxn modelId="{7F5BE5E4-9BD1-40EC-A286-6536E5046637}" type="presParOf" srcId="{158B0330-6AC0-420C-BCB6-EAE7750DA3B7}" destId="{08F45B3F-25E8-4B92-852B-D918280A73A2}" srcOrd="0" destOrd="0" presId="urn:microsoft.com/office/officeart/2005/8/layout/list1"/>
    <dgm:cxn modelId="{3621ECDF-4D9D-4714-9A2E-3EF1DC929462}" type="presParOf" srcId="{158B0330-6AC0-420C-BCB6-EAE7750DA3B7}" destId="{A7324EAA-AB1D-4726-BC57-A7F51BC54A24}" srcOrd="1" destOrd="0" presId="urn:microsoft.com/office/officeart/2005/8/layout/list1"/>
    <dgm:cxn modelId="{EDE3882C-E183-42B7-A7D4-04CE088A12E0}" type="presParOf" srcId="{CCA38904-4639-4057-926F-711E161F710B}" destId="{87CAD3D2-E3F3-45EB-B56F-2F3B0A3BDDD1}" srcOrd="1" destOrd="0" presId="urn:microsoft.com/office/officeart/2005/8/layout/list1"/>
    <dgm:cxn modelId="{A39EBD5F-21CA-4FB6-86B6-4FE4EB9BA8BB}" type="presParOf" srcId="{CCA38904-4639-4057-926F-711E161F710B}" destId="{54429F6B-C779-441A-957D-F464A9678AF1}" srcOrd="2" destOrd="0" presId="urn:microsoft.com/office/officeart/2005/8/layout/list1"/>
    <dgm:cxn modelId="{9DDAC42E-CCD1-4A2D-96A3-F1935B3B904E}" type="presParOf" srcId="{CCA38904-4639-4057-926F-711E161F710B}" destId="{70592A89-39C9-4270-9A24-070D2F86F6A4}" srcOrd="3" destOrd="0" presId="urn:microsoft.com/office/officeart/2005/8/layout/list1"/>
    <dgm:cxn modelId="{13EEABF8-1360-4903-AD55-0D45EDE51B59}" type="presParOf" srcId="{CCA38904-4639-4057-926F-711E161F710B}" destId="{9364255A-9ED6-492D-A9DC-B8FFC4D67FD3}" srcOrd="4" destOrd="0" presId="urn:microsoft.com/office/officeart/2005/8/layout/list1"/>
    <dgm:cxn modelId="{A2F290F8-52CC-43F3-870F-8BB9CCBC3663}" type="presParOf" srcId="{9364255A-9ED6-492D-A9DC-B8FFC4D67FD3}" destId="{2545A493-C95C-4A4F-8665-40D1CE2EDEA7}" srcOrd="0" destOrd="0" presId="urn:microsoft.com/office/officeart/2005/8/layout/list1"/>
    <dgm:cxn modelId="{1DA6F789-FEC8-489F-AB29-5D08E9B3FA87}" type="presParOf" srcId="{9364255A-9ED6-492D-A9DC-B8FFC4D67FD3}" destId="{120677B7-0107-429F-B0C9-1BB3B5193296}" srcOrd="1" destOrd="0" presId="urn:microsoft.com/office/officeart/2005/8/layout/list1"/>
    <dgm:cxn modelId="{0BDC4364-5237-497A-8964-BA6057F7DD44}" type="presParOf" srcId="{CCA38904-4639-4057-926F-711E161F710B}" destId="{515CFB83-0DDC-4E07-85A6-F98598103122}" srcOrd="5" destOrd="0" presId="urn:microsoft.com/office/officeart/2005/8/layout/list1"/>
    <dgm:cxn modelId="{E9123864-04E3-4468-93D0-508DE964E45E}" type="presParOf" srcId="{CCA38904-4639-4057-926F-711E161F710B}" destId="{CECF127B-F3A6-4227-B6A7-DF8CF706718A}" srcOrd="6" destOrd="0" presId="urn:microsoft.com/office/officeart/2005/8/layout/list1"/>
    <dgm:cxn modelId="{58F4669A-D17A-41BC-9975-CBF2B923298D}" type="presParOf" srcId="{CCA38904-4639-4057-926F-711E161F710B}" destId="{5EB4B1DD-2586-4D4C-8499-D79BB0CD4DC4}" srcOrd="7" destOrd="0" presId="urn:microsoft.com/office/officeart/2005/8/layout/list1"/>
    <dgm:cxn modelId="{721B8EBD-CA31-413D-B161-021FBB439807}" type="presParOf" srcId="{CCA38904-4639-4057-926F-711E161F710B}" destId="{EE15D0DC-B04F-48F9-8C3E-7267ABFC5534}" srcOrd="8" destOrd="0" presId="urn:microsoft.com/office/officeart/2005/8/layout/list1"/>
    <dgm:cxn modelId="{38D0572A-6F9D-4CC8-A605-6B1B5865D5B0}" type="presParOf" srcId="{EE15D0DC-B04F-48F9-8C3E-7267ABFC5534}" destId="{821E9186-5C3D-4915-AB07-52E92BFD4100}" srcOrd="0" destOrd="0" presId="urn:microsoft.com/office/officeart/2005/8/layout/list1"/>
    <dgm:cxn modelId="{CDBC8341-0DEA-4146-A43D-8DB205CD8C03}" type="presParOf" srcId="{EE15D0DC-B04F-48F9-8C3E-7267ABFC5534}" destId="{9BCA46D0-1229-4D48-BF1B-D0D8F10510F8}" srcOrd="1" destOrd="0" presId="urn:microsoft.com/office/officeart/2005/8/layout/list1"/>
    <dgm:cxn modelId="{E24FFCBD-3596-4BE4-87D9-B5AB6779CA63}" type="presParOf" srcId="{CCA38904-4639-4057-926F-711E161F710B}" destId="{2FAB51D3-F220-43B1-AADE-0438C1F56DEE}" srcOrd="9" destOrd="0" presId="urn:microsoft.com/office/officeart/2005/8/layout/list1"/>
    <dgm:cxn modelId="{8795C553-9D7B-426C-B642-1D9996D85752}" type="presParOf" srcId="{CCA38904-4639-4057-926F-711E161F710B}" destId="{DD8A46CA-BBD6-4FDE-A935-F1B4A8888C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F825C-818A-4C56-AD05-B5E6B0B6C17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956D0DB-7BE5-435F-9237-8FB1354BAAAB}">
      <dgm:prSet phldrT="[文字]" custT="1"/>
      <dgm:spPr>
        <a:solidFill>
          <a:srgbClr val="FFC000"/>
        </a:solidFill>
      </dgm:spPr>
      <dgm:t>
        <a:bodyPr/>
        <a:lstStyle/>
        <a:p>
          <a:pPr marL="0">
            <a:spcAft>
              <a:spcPts val="0"/>
            </a:spcAft>
          </a:pPr>
          <a:r>
            <a:rPr lang="zh-TW" altLang="en-US" sz="3200" b="1" u="none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升學</a:t>
          </a:r>
          <a:r>
            <a: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高齡福祉、社會工作、呼吸照護、</a:t>
          </a:r>
          <a:endParaRPr lang="en-US" altLang="zh-TW" sz="28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>
            <a:spcAft>
              <a:spcPts val="0"/>
            </a:spcAft>
          </a:pPr>
          <a:r>
            <a: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職能治療等相關科系二技、研究所</a:t>
          </a:r>
          <a:endParaRPr lang="zh-TW" altLang="en-US" sz="2800" b="1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9F771A-C59A-4DCA-8946-837F6BEADD8B}" type="parTrans" cxnId="{7E35EB3D-8DA9-4A1F-B0E7-C8D8B87A9370}">
      <dgm:prSet/>
      <dgm:spPr/>
      <dgm:t>
        <a:bodyPr/>
        <a:lstStyle/>
        <a:p>
          <a:endParaRPr lang="zh-TW" altLang="en-US"/>
        </a:p>
      </dgm:t>
    </dgm:pt>
    <dgm:pt modelId="{C3723A17-1768-4D02-BDD0-3FF73802D6CF}" type="sibTrans" cxnId="{7E35EB3D-8DA9-4A1F-B0E7-C8D8B87A9370}">
      <dgm:prSet/>
      <dgm:spPr/>
      <dgm:t>
        <a:bodyPr/>
        <a:lstStyle/>
        <a:p>
          <a:endParaRPr lang="zh-TW" altLang="en-US"/>
        </a:p>
      </dgm:t>
    </dgm:pt>
    <dgm:pt modelId="{22414941-FDD6-4A00-9D5B-C92F33523861}">
      <dgm:prSet phldrT="[文字]" custT="1"/>
      <dgm:spPr>
        <a:solidFill>
          <a:srgbClr val="FFCC99"/>
        </a:solidFill>
      </dgm:spPr>
      <dgm:t>
        <a:bodyPr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3200" b="1" u="none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就業</a:t>
          </a: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：縣市政府照顧管理專員、長照專員、</a:t>
          </a:r>
          <a:endParaRPr lang="en-US" altLang="zh-TW" sz="28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個案管理師、照顧服務（員）督導、</a:t>
          </a:r>
          <a:endParaRPr lang="en-US" altLang="zh-TW" sz="28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健康指導員、樂齡活動設計師</a:t>
          </a:r>
        </a:p>
      </dgm:t>
    </dgm:pt>
    <dgm:pt modelId="{C888508F-C800-43B6-9577-E2E681703320}" type="parTrans" cxnId="{2941EC45-B734-47DA-B4EB-0C825FE18081}">
      <dgm:prSet/>
      <dgm:spPr/>
      <dgm:t>
        <a:bodyPr/>
        <a:lstStyle/>
        <a:p>
          <a:endParaRPr lang="zh-TW" altLang="en-US"/>
        </a:p>
      </dgm:t>
    </dgm:pt>
    <dgm:pt modelId="{604AF060-5FF1-4FFC-B9C2-3C552D7F52FA}" type="sibTrans" cxnId="{2941EC45-B734-47DA-B4EB-0C825FE18081}">
      <dgm:prSet/>
      <dgm:spPr/>
      <dgm:t>
        <a:bodyPr/>
        <a:lstStyle/>
        <a:p>
          <a:endParaRPr lang="zh-TW" altLang="en-US"/>
        </a:p>
      </dgm:t>
    </dgm:pt>
    <dgm:pt modelId="{FC2242A8-A145-4822-AB26-54E946EFD7F1}">
      <dgm:prSet phldrT="[文字]" custT="1"/>
      <dgm:spPr>
        <a:solidFill>
          <a:srgbClr val="92D05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3200" b="1" u="none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創業</a:t>
          </a:r>
          <a:r>
            <a:rPr lang="zh-TW" altLang="en-US" sz="28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2800" b="1" dirty="0">
              <a:solidFill>
                <a:srgbClr val="2406BA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日間照顧中心、長照中心、居家式</a:t>
          </a:r>
          <a:endParaRPr lang="en-US" altLang="zh-TW" sz="2800" b="1" dirty="0">
            <a:solidFill>
              <a:srgbClr val="2406BA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2800" b="1">
              <a:solidFill>
                <a:srgbClr val="2406BA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長照服務機構</a:t>
          </a:r>
          <a:r>
            <a:rPr lang="zh-TW" altLang="en-US" sz="2800" b="1" dirty="0">
              <a:solidFill>
                <a:srgbClr val="2406BA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業務負責人</a:t>
          </a:r>
        </a:p>
      </dgm:t>
    </dgm:pt>
    <dgm:pt modelId="{EF32673F-B877-4D86-AA38-4342D3895F49}" type="parTrans" cxnId="{64F13678-FA41-457C-AD37-0FAECA9D0B6D}">
      <dgm:prSet/>
      <dgm:spPr/>
      <dgm:t>
        <a:bodyPr/>
        <a:lstStyle/>
        <a:p>
          <a:endParaRPr lang="zh-TW" altLang="en-US"/>
        </a:p>
      </dgm:t>
    </dgm:pt>
    <dgm:pt modelId="{8444B7A5-D21B-4A8D-B4D3-67A70890BF57}" type="sibTrans" cxnId="{64F13678-FA41-457C-AD37-0FAECA9D0B6D}">
      <dgm:prSet/>
      <dgm:spPr/>
      <dgm:t>
        <a:bodyPr/>
        <a:lstStyle/>
        <a:p>
          <a:endParaRPr lang="zh-TW" altLang="en-US"/>
        </a:p>
      </dgm:t>
    </dgm:pt>
    <dgm:pt modelId="{04830EF4-B650-4144-A683-0E3CBC980365}" type="pres">
      <dgm:prSet presAssocID="{FDAF825C-818A-4C56-AD05-B5E6B0B6C170}" presName="linear" presStyleCnt="0">
        <dgm:presLayoutVars>
          <dgm:dir/>
          <dgm:resizeHandles val="exact"/>
        </dgm:presLayoutVars>
      </dgm:prSet>
      <dgm:spPr/>
    </dgm:pt>
    <dgm:pt modelId="{E90AEF3E-4977-45D1-8197-DE67569C2F22}" type="pres">
      <dgm:prSet presAssocID="{3956D0DB-7BE5-435F-9237-8FB1354BAAAB}" presName="comp" presStyleCnt="0"/>
      <dgm:spPr/>
    </dgm:pt>
    <dgm:pt modelId="{F010AE1E-268C-4DCA-98A7-B96C5B30FF39}" type="pres">
      <dgm:prSet presAssocID="{3956D0DB-7BE5-435F-9237-8FB1354BAAAB}" presName="box" presStyleLbl="node1" presStyleIdx="0" presStyleCnt="3" custScaleY="171053" custLinFactNeighborX="8383" custLinFactNeighborY="1796"/>
      <dgm:spPr/>
    </dgm:pt>
    <dgm:pt modelId="{F79FEA2B-3ADF-40A7-8ADE-725AF340FA8F}" type="pres">
      <dgm:prSet presAssocID="{3956D0DB-7BE5-435F-9237-8FB1354BAAAB}" presName="img" presStyleLbl="fgImgPlace1" presStyleIdx="0" presStyleCnt="3" custScaleX="96307" custScaleY="174803" custLinFactNeighborX="-757" custLinFactNeighborY="322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9FCE1FE-16CF-4D8E-BD10-D5F4B573A3C2}" type="pres">
      <dgm:prSet presAssocID="{3956D0DB-7BE5-435F-9237-8FB1354BAAAB}" presName="text" presStyleLbl="node1" presStyleIdx="0" presStyleCnt="3">
        <dgm:presLayoutVars>
          <dgm:bulletEnabled val="1"/>
        </dgm:presLayoutVars>
      </dgm:prSet>
      <dgm:spPr/>
    </dgm:pt>
    <dgm:pt modelId="{EA65FF31-2DED-49E7-8310-87FAD0BF862F}" type="pres">
      <dgm:prSet presAssocID="{C3723A17-1768-4D02-BDD0-3FF73802D6CF}" presName="spacer" presStyleCnt="0"/>
      <dgm:spPr/>
    </dgm:pt>
    <dgm:pt modelId="{66711971-CEB5-4B33-AF76-90AE48F77E4E}" type="pres">
      <dgm:prSet presAssocID="{22414941-FDD6-4A00-9D5B-C92F33523861}" presName="comp" presStyleCnt="0"/>
      <dgm:spPr/>
    </dgm:pt>
    <dgm:pt modelId="{C6ED351A-878E-45D1-AF7B-D6EDB058C811}" type="pres">
      <dgm:prSet presAssocID="{22414941-FDD6-4A00-9D5B-C92F33523861}" presName="box" presStyleLbl="node1" presStyleIdx="1" presStyleCnt="3" custScaleY="189526" custLinFactNeighborX="390" custLinFactNeighborY="1053"/>
      <dgm:spPr/>
    </dgm:pt>
    <dgm:pt modelId="{0602F322-6656-4D37-AAEC-C9830E832A6E}" type="pres">
      <dgm:prSet presAssocID="{22414941-FDD6-4A00-9D5B-C92F33523861}" presName="img" presStyleLbl="fgImgPlace1" presStyleIdx="1" presStyleCnt="3" custScaleY="172807" custLinFactNeighborX="-923" custLinFactNeighborY="1024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5C1284E-7164-43A0-B149-5C6465491459}" type="pres">
      <dgm:prSet presAssocID="{22414941-FDD6-4A00-9D5B-C92F33523861}" presName="text" presStyleLbl="node1" presStyleIdx="1" presStyleCnt="3">
        <dgm:presLayoutVars>
          <dgm:bulletEnabled val="1"/>
        </dgm:presLayoutVars>
      </dgm:prSet>
      <dgm:spPr/>
    </dgm:pt>
    <dgm:pt modelId="{6D8F7E32-78B4-46C9-A2A2-B474D1DBC2E7}" type="pres">
      <dgm:prSet presAssocID="{604AF060-5FF1-4FFC-B9C2-3C552D7F52FA}" presName="spacer" presStyleCnt="0"/>
      <dgm:spPr/>
    </dgm:pt>
    <dgm:pt modelId="{752AF098-0D06-4A0C-B190-B0719268DC83}" type="pres">
      <dgm:prSet presAssocID="{FC2242A8-A145-4822-AB26-54E946EFD7F1}" presName="comp" presStyleCnt="0"/>
      <dgm:spPr/>
    </dgm:pt>
    <dgm:pt modelId="{5F487D0E-C957-457E-8DCD-ABEE9DDCC00C}" type="pres">
      <dgm:prSet presAssocID="{FC2242A8-A145-4822-AB26-54E946EFD7F1}" presName="box" presStyleLbl="node1" presStyleIdx="2" presStyleCnt="3" custScaleY="186292" custLinFactNeighborX="1677" custLinFactNeighborY="-1772"/>
      <dgm:spPr/>
    </dgm:pt>
    <dgm:pt modelId="{A33B4827-2B43-408B-A116-907326BC3DD8}" type="pres">
      <dgm:prSet presAssocID="{FC2242A8-A145-4822-AB26-54E946EFD7F1}" presName="img" presStyleLbl="fgImgPlace1" presStyleIdx="2" presStyleCnt="3" custScaleY="181959" custLinFactNeighborX="-923" custLinFactNeighborY="306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6480D0AD-EA50-4199-BD13-EEC587EF37A4}" type="pres">
      <dgm:prSet presAssocID="{FC2242A8-A145-4822-AB26-54E946EFD7F1}" presName="text" presStyleLbl="node1" presStyleIdx="2" presStyleCnt="3">
        <dgm:presLayoutVars>
          <dgm:bulletEnabled val="1"/>
        </dgm:presLayoutVars>
      </dgm:prSet>
      <dgm:spPr/>
    </dgm:pt>
  </dgm:ptLst>
  <dgm:cxnLst>
    <dgm:cxn modelId="{DA156D01-ED98-4B01-BD93-21F94B6A938F}" type="presOf" srcId="{3956D0DB-7BE5-435F-9237-8FB1354BAAAB}" destId="{29FCE1FE-16CF-4D8E-BD10-D5F4B573A3C2}" srcOrd="1" destOrd="0" presId="urn:microsoft.com/office/officeart/2005/8/layout/vList4"/>
    <dgm:cxn modelId="{7E35EB3D-8DA9-4A1F-B0E7-C8D8B87A9370}" srcId="{FDAF825C-818A-4C56-AD05-B5E6B0B6C170}" destId="{3956D0DB-7BE5-435F-9237-8FB1354BAAAB}" srcOrd="0" destOrd="0" parTransId="{4D9F771A-C59A-4DCA-8946-837F6BEADD8B}" sibTransId="{C3723A17-1768-4D02-BDD0-3FF73802D6CF}"/>
    <dgm:cxn modelId="{2941EC45-B734-47DA-B4EB-0C825FE18081}" srcId="{FDAF825C-818A-4C56-AD05-B5E6B0B6C170}" destId="{22414941-FDD6-4A00-9D5B-C92F33523861}" srcOrd="1" destOrd="0" parTransId="{C888508F-C800-43B6-9577-E2E681703320}" sibTransId="{604AF060-5FF1-4FFC-B9C2-3C552D7F52FA}"/>
    <dgm:cxn modelId="{AE223647-42C9-4DE3-9C9D-F9FC05E6CD05}" type="presOf" srcId="{3956D0DB-7BE5-435F-9237-8FB1354BAAAB}" destId="{F010AE1E-268C-4DCA-98A7-B96C5B30FF39}" srcOrd="0" destOrd="0" presId="urn:microsoft.com/office/officeart/2005/8/layout/vList4"/>
    <dgm:cxn modelId="{7692CA49-739B-4AE5-AE98-BD2C7863B42D}" type="presOf" srcId="{22414941-FDD6-4A00-9D5B-C92F33523861}" destId="{C6ED351A-878E-45D1-AF7B-D6EDB058C811}" srcOrd="0" destOrd="0" presId="urn:microsoft.com/office/officeart/2005/8/layout/vList4"/>
    <dgm:cxn modelId="{92076D4A-29BE-4B38-B261-30EC5FDD0DD1}" type="presOf" srcId="{FC2242A8-A145-4822-AB26-54E946EFD7F1}" destId="{6480D0AD-EA50-4199-BD13-EEC587EF37A4}" srcOrd="1" destOrd="0" presId="urn:microsoft.com/office/officeart/2005/8/layout/vList4"/>
    <dgm:cxn modelId="{2B8E654F-7703-4F54-91B8-019A39AE7844}" type="presOf" srcId="{22414941-FDD6-4A00-9D5B-C92F33523861}" destId="{25C1284E-7164-43A0-B149-5C6465491459}" srcOrd="1" destOrd="0" presId="urn:microsoft.com/office/officeart/2005/8/layout/vList4"/>
    <dgm:cxn modelId="{64F13678-FA41-457C-AD37-0FAECA9D0B6D}" srcId="{FDAF825C-818A-4C56-AD05-B5E6B0B6C170}" destId="{FC2242A8-A145-4822-AB26-54E946EFD7F1}" srcOrd="2" destOrd="0" parTransId="{EF32673F-B877-4D86-AA38-4342D3895F49}" sibTransId="{8444B7A5-D21B-4A8D-B4D3-67A70890BF57}"/>
    <dgm:cxn modelId="{BBB0DEE1-C5D4-413B-A103-6CB9D9B5201F}" type="presOf" srcId="{FC2242A8-A145-4822-AB26-54E946EFD7F1}" destId="{5F487D0E-C957-457E-8DCD-ABEE9DDCC00C}" srcOrd="0" destOrd="0" presId="urn:microsoft.com/office/officeart/2005/8/layout/vList4"/>
    <dgm:cxn modelId="{E31360E4-D026-44F7-8A2E-3AA53DBBA030}" type="presOf" srcId="{FDAF825C-818A-4C56-AD05-B5E6B0B6C170}" destId="{04830EF4-B650-4144-A683-0E3CBC980365}" srcOrd="0" destOrd="0" presId="urn:microsoft.com/office/officeart/2005/8/layout/vList4"/>
    <dgm:cxn modelId="{EA720D87-1C84-4049-80EF-B2F2E60D707F}" type="presParOf" srcId="{04830EF4-B650-4144-A683-0E3CBC980365}" destId="{E90AEF3E-4977-45D1-8197-DE67569C2F22}" srcOrd="0" destOrd="0" presId="urn:microsoft.com/office/officeart/2005/8/layout/vList4"/>
    <dgm:cxn modelId="{22FA8D0E-2631-45F4-A11E-8D584B9712C1}" type="presParOf" srcId="{E90AEF3E-4977-45D1-8197-DE67569C2F22}" destId="{F010AE1E-268C-4DCA-98A7-B96C5B30FF39}" srcOrd="0" destOrd="0" presId="urn:microsoft.com/office/officeart/2005/8/layout/vList4"/>
    <dgm:cxn modelId="{EE227C13-B83E-47BE-9EAF-F1A1133113EF}" type="presParOf" srcId="{E90AEF3E-4977-45D1-8197-DE67569C2F22}" destId="{F79FEA2B-3ADF-40A7-8ADE-725AF340FA8F}" srcOrd="1" destOrd="0" presId="urn:microsoft.com/office/officeart/2005/8/layout/vList4"/>
    <dgm:cxn modelId="{3AC8B052-15BF-4421-905B-0432E5FB316C}" type="presParOf" srcId="{E90AEF3E-4977-45D1-8197-DE67569C2F22}" destId="{29FCE1FE-16CF-4D8E-BD10-D5F4B573A3C2}" srcOrd="2" destOrd="0" presId="urn:microsoft.com/office/officeart/2005/8/layout/vList4"/>
    <dgm:cxn modelId="{02F3BF67-DF14-4219-91D5-9CEE12BBC0D6}" type="presParOf" srcId="{04830EF4-B650-4144-A683-0E3CBC980365}" destId="{EA65FF31-2DED-49E7-8310-87FAD0BF862F}" srcOrd="1" destOrd="0" presId="urn:microsoft.com/office/officeart/2005/8/layout/vList4"/>
    <dgm:cxn modelId="{1413093D-10BF-4C1E-93FF-FA7C3E9C8A18}" type="presParOf" srcId="{04830EF4-B650-4144-A683-0E3CBC980365}" destId="{66711971-CEB5-4B33-AF76-90AE48F77E4E}" srcOrd="2" destOrd="0" presId="urn:microsoft.com/office/officeart/2005/8/layout/vList4"/>
    <dgm:cxn modelId="{EBEBFC14-32DE-49C6-B525-23DCBFFEC17A}" type="presParOf" srcId="{66711971-CEB5-4B33-AF76-90AE48F77E4E}" destId="{C6ED351A-878E-45D1-AF7B-D6EDB058C811}" srcOrd="0" destOrd="0" presId="urn:microsoft.com/office/officeart/2005/8/layout/vList4"/>
    <dgm:cxn modelId="{7CA74E80-0363-4D10-97A9-9C96301C0DAA}" type="presParOf" srcId="{66711971-CEB5-4B33-AF76-90AE48F77E4E}" destId="{0602F322-6656-4D37-AAEC-C9830E832A6E}" srcOrd="1" destOrd="0" presId="urn:microsoft.com/office/officeart/2005/8/layout/vList4"/>
    <dgm:cxn modelId="{3A7D69E9-D88D-48E4-B1C3-3F005D0A2750}" type="presParOf" srcId="{66711971-CEB5-4B33-AF76-90AE48F77E4E}" destId="{25C1284E-7164-43A0-B149-5C6465491459}" srcOrd="2" destOrd="0" presId="urn:microsoft.com/office/officeart/2005/8/layout/vList4"/>
    <dgm:cxn modelId="{552ED3B6-1787-41E8-BF21-9CBE91AEF901}" type="presParOf" srcId="{04830EF4-B650-4144-A683-0E3CBC980365}" destId="{6D8F7E32-78B4-46C9-A2A2-B474D1DBC2E7}" srcOrd="3" destOrd="0" presId="urn:microsoft.com/office/officeart/2005/8/layout/vList4"/>
    <dgm:cxn modelId="{56FC5329-A3E2-4FE4-B230-5189CCB1B557}" type="presParOf" srcId="{04830EF4-B650-4144-A683-0E3CBC980365}" destId="{752AF098-0D06-4A0C-B190-B0719268DC83}" srcOrd="4" destOrd="0" presId="urn:microsoft.com/office/officeart/2005/8/layout/vList4"/>
    <dgm:cxn modelId="{E5AEBABC-5FF6-470F-BC45-1928319D7070}" type="presParOf" srcId="{752AF098-0D06-4A0C-B190-B0719268DC83}" destId="{5F487D0E-C957-457E-8DCD-ABEE9DDCC00C}" srcOrd="0" destOrd="0" presId="urn:microsoft.com/office/officeart/2005/8/layout/vList4"/>
    <dgm:cxn modelId="{7CA3BA60-69E5-4FEC-8221-50B2EC84F64E}" type="presParOf" srcId="{752AF098-0D06-4A0C-B190-B0719268DC83}" destId="{A33B4827-2B43-408B-A116-907326BC3DD8}" srcOrd="1" destOrd="0" presId="urn:microsoft.com/office/officeart/2005/8/layout/vList4"/>
    <dgm:cxn modelId="{B07457A9-5907-4CD1-A6BE-E61BA825C781}" type="presParOf" srcId="{752AF098-0D06-4A0C-B190-B0719268DC83}" destId="{6480D0AD-EA50-4199-BD13-EEC587EF37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29F6B-C779-441A-957D-F464A9678AF1}">
      <dsp:nvSpPr>
        <dsp:cNvPr id="0" name=""/>
        <dsp:cNvSpPr/>
      </dsp:nvSpPr>
      <dsp:spPr>
        <a:xfrm>
          <a:off x="0" y="311529"/>
          <a:ext cx="5923711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746" tIns="354076" rIns="45974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活動設計、老人美容保健、生活環境設計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老人保健與養生、 老人休憩規劃、 高齡體適能</a:t>
          </a:r>
          <a:r>
            <a:rPr lang="en-US" altLang="zh-TW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11529"/>
        <a:ext cx="5923711" cy="1231650"/>
      </dsp:txXfrm>
    </dsp:sp>
    <dsp:sp modelId="{A7324EAA-AB1D-4726-BC57-A7F51BC54A24}">
      <dsp:nvSpPr>
        <dsp:cNvPr id="0" name=""/>
        <dsp:cNvSpPr/>
      </dsp:nvSpPr>
      <dsp:spPr>
        <a:xfrm>
          <a:off x="296185" y="60609"/>
          <a:ext cx="4146597" cy="5018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32" tIns="0" rIns="156732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健康促進</a:t>
          </a:r>
          <a:endParaRPr lang="zh-TW" altLang="en-US" sz="3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0683" y="85107"/>
        <a:ext cx="4097601" cy="452844"/>
      </dsp:txXfrm>
    </dsp:sp>
    <dsp:sp modelId="{CECF127B-F3A6-4227-B6A7-DF8CF706718A}">
      <dsp:nvSpPr>
        <dsp:cNvPr id="0" name=""/>
        <dsp:cNvSpPr/>
      </dsp:nvSpPr>
      <dsp:spPr>
        <a:xfrm>
          <a:off x="0" y="1885899"/>
          <a:ext cx="5923711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746" tIns="354076" rIns="45974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老人生理學、老人照顧技術、老人用藥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安寧照護、失智照顧、 老人口腔照顧、老人復健</a:t>
          </a:r>
          <a:r>
            <a:rPr lang="en-US" altLang="zh-TW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885899"/>
        <a:ext cx="5923711" cy="1231650"/>
      </dsp:txXfrm>
    </dsp:sp>
    <dsp:sp modelId="{120677B7-0107-429F-B0C9-1BB3B5193296}">
      <dsp:nvSpPr>
        <dsp:cNvPr id="0" name=""/>
        <dsp:cNvSpPr/>
      </dsp:nvSpPr>
      <dsp:spPr>
        <a:xfrm>
          <a:off x="296185" y="1634979"/>
          <a:ext cx="4146597" cy="501840"/>
        </a:xfrm>
        <a:prstGeom prst="roundRect">
          <a:avLst/>
        </a:prstGeom>
        <a:solidFill>
          <a:srgbClr val="FFCCCC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32" tIns="0" rIns="156732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照顧服務</a:t>
          </a:r>
        </a:p>
      </dsp:txBody>
      <dsp:txXfrm>
        <a:off x="320683" y="1659477"/>
        <a:ext cx="4097601" cy="452844"/>
      </dsp:txXfrm>
    </dsp:sp>
    <dsp:sp modelId="{DD8A46CA-BBD6-4FDE-A935-F1B4A8888C89}">
      <dsp:nvSpPr>
        <dsp:cNvPr id="0" name=""/>
        <dsp:cNvSpPr/>
      </dsp:nvSpPr>
      <dsp:spPr>
        <a:xfrm>
          <a:off x="0" y="3460269"/>
          <a:ext cx="5923711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746" tIns="354076" rIns="45974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社會工作、社會福利、 社會學、心理學、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老人機構管理、 領導效能訓練、資料處理與分析</a:t>
          </a:r>
          <a:r>
            <a:rPr lang="en-US" altLang="zh-TW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460269"/>
        <a:ext cx="5923711" cy="1231650"/>
      </dsp:txXfrm>
    </dsp:sp>
    <dsp:sp modelId="{9BCA46D0-1229-4D48-BF1B-D0D8F10510F8}">
      <dsp:nvSpPr>
        <dsp:cNvPr id="0" name=""/>
        <dsp:cNvSpPr/>
      </dsp:nvSpPr>
      <dsp:spPr>
        <a:xfrm>
          <a:off x="296185" y="3209349"/>
          <a:ext cx="414659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32" tIns="0" rIns="156732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社會工作與長照管理</a:t>
          </a:r>
        </a:p>
      </dsp:txBody>
      <dsp:txXfrm>
        <a:off x="320683" y="3233847"/>
        <a:ext cx="4097601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0AE1E-268C-4DCA-98A7-B96C5B30FF39}">
      <dsp:nvSpPr>
        <dsp:cNvPr id="0" name=""/>
        <dsp:cNvSpPr/>
      </dsp:nvSpPr>
      <dsp:spPr>
        <a:xfrm>
          <a:off x="0" y="15779"/>
          <a:ext cx="8623179" cy="150284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200" b="1" u="none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升學</a:t>
          </a:r>
          <a:r>
            <a:rPr lang="zh-TW" altLang="en-US" sz="28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28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高齡福祉、社會工作、呼吸照護、</a:t>
          </a:r>
          <a:endParaRPr lang="en-US" altLang="zh-TW" sz="28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職能治療等相關科系二技、研究所</a:t>
          </a:r>
          <a:endParaRPr lang="zh-TW" altLang="en-US" sz="2800" b="1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12494" y="15779"/>
        <a:ext cx="6810684" cy="1502846"/>
      </dsp:txXfrm>
    </dsp:sp>
    <dsp:sp modelId="{F79FEA2B-3ADF-40A7-8ADE-725AF340FA8F}">
      <dsp:nvSpPr>
        <dsp:cNvPr id="0" name=""/>
        <dsp:cNvSpPr/>
      </dsp:nvSpPr>
      <dsp:spPr>
        <a:xfrm>
          <a:off x="106648" y="159794"/>
          <a:ext cx="1660944" cy="12286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D351A-878E-45D1-AF7B-D6EDB058C811}">
      <dsp:nvSpPr>
        <dsp:cNvPr id="0" name=""/>
        <dsp:cNvSpPr/>
      </dsp:nvSpPr>
      <dsp:spPr>
        <a:xfrm>
          <a:off x="0" y="1599956"/>
          <a:ext cx="8623179" cy="1665147"/>
        </a:xfrm>
        <a:prstGeom prst="roundRect">
          <a:avLst>
            <a:gd name="adj" fmla="val 10000"/>
          </a:avLst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200" b="1" u="none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就業</a:t>
          </a: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：縣市政府照顧管理專員、長照專員、</a:t>
          </a:r>
          <a:endParaRPr lang="en-US" altLang="zh-TW" sz="28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14224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個案管理師、照顧服務（員）督導、</a:t>
          </a:r>
          <a:endParaRPr lang="en-US" altLang="zh-TW" sz="28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14224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健康指導員、樂齡活動設計師</a:t>
          </a:r>
        </a:p>
      </dsp:txBody>
      <dsp:txXfrm>
        <a:off x="1812494" y="1599956"/>
        <a:ext cx="6810684" cy="1665147"/>
      </dsp:txXfrm>
    </dsp:sp>
    <dsp:sp modelId="{0602F322-6656-4D37-AAEC-C9830E832A6E}">
      <dsp:nvSpPr>
        <dsp:cNvPr id="0" name=""/>
        <dsp:cNvSpPr/>
      </dsp:nvSpPr>
      <dsp:spPr>
        <a:xfrm>
          <a:off x="71940" y="1887984"/>
          <a:ext cx="1724635" cy="12146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87D0E-C957-457E-8DCD-ABEE9DDCC00C}">
      <dsp:nvSpPr>
        <dsp:cNvPr id="0" name=""/>
        <dsp:cNvSpPr/>
      </dsp:nvSpPr>
      <dsp:spPr>
        <a:xfrm>
          <a:off x="0" y="3328142"/>
          <a:ext cx="8623179" cy="163673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200" b="1" u="none" kern="1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創業</a:t>
          </a:r>
          <a:r>
            <a:rPr lang="zh-TW" altLang="en-US" sz="2800" b="1" kern="1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2800" b="1" kern="1200" dirty="0">
              <a:solidFill>
                <a:srgbClr val="2406BA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日間照顧中心、長照中心、居家式</a:t>
          </a:r>
          <a:endParaRPr lang="en-US" altLang="zh-TW" sz="2800" b="1" kern="1200" dirty="0">
            <a:solidFill>
              <a:srgbClr val="2406BA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>
              <a:solidFill>
                <a:srgbClr val="2406BA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長照服務機構</a:t>
          </a:r>
          <a:r>
            <a:rPr lang="zh-TW" altLang="en-US" sz="2800" b="1" kern="1200" dirty="0">
              <a:solidFill>
                <a:srgbClr val="2406BA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業務負責人</a:t>
          </a:r>
        </a:p>
      </dsp:txBody>
      <dsp:txXfrm>
        <a:off x="1812494" y="3328142"/>
        <a:ext cx="6810684" cy="1636733"/>
      </dsp:txXfrm>
    </dsp:sp>
    <dsp:sp modelId="{A33B4827-2B43-408B-A116-907326BC3DD8}">
      <dsp:nvSpPr>
        <dsp:cNvPr id="0" name=""/>
        <dsp:cNvSpPr/>
      </dsp:nvSpPr>
      <dsp:spPr>
        <a:xfrm>
          <a:off x="71940" y="3544168"/>
          <a:ext cx="1724635" cy="12789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32058A7-150E-437A-AF7F-52D1482E0E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52476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792"/>
            <a:ext cx="5205932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A85622-7D84-4A16-8973-C9DD25D594C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17430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12AFC-C961-45DD-B0E2-1C67C500163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212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A82D5-EA73-46DB-BBA6-81F642CA17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647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188913"/>
            <a:ext cx="2171700" cy="59372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362700" cy="59372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1E52A-1103-492F-8DDC-0A39BB0F1A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20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6F4CD-2FA3-4420-A858-E731BC8B2CB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3227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4DF9F-3C1A-4543-9E9F-354612BC69D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36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67744" y="6230938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C5885981-2B39-4133-A8FC-0B37647C9B4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421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10FA6-2615-412C-A162-F8F0FBABF2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768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B140C-BB1C-4939-A469-FB0452C506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538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7AE7D-8BAA-489E-8C4B-4860842D747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222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23011-A9DC-4101-ABBA-E7D87865CE0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092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A0E5E-CF23-4A12-96C2-4D123733675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823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F462D-842C-43EA-B4EC-3DA87E7F31A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324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F0934-19BF-4EA4-8542-8AE9681231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212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64163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3006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D65442D-EE80-49D2-9CF4-96010AA3C75F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2055" name="Picture 7" descr="崇仁護專校徽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636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784976" cy="2973122"/>
          </a:xfrm>
          <a:solidFill>
            <a:schemeClr val="bg1">
              <a:lumMod val="95000"/>
            </a:schemeClr>
          </a:solidFill>
          <a:ln algn="ctr"/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kumimoji="0" lang="zh-TW" altLang="en-US" sz="7200" b="1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健康長照管理科</a:t>
            </a:r>
            <a:endParaRPr kumimoji="0" lang="en-US" altLang="zh-TW" sz="7200" b="1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Tx/>
              <a:buNone/>
              <a:defRPr/>
            </a:pPr>
            <a:r>
              <a:rPr kumimoji="0" lang="zh-TW" altLang="en-US" sz="4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en-US" sz="4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sz="4800" b="1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</a:t>
            </a:r>
            <a:r>
              <a:rPr lang="zh-TW" altLang="en-US" sz="4800" b="1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800" b="1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長照管理</a:t>
            </a:r>
            <a:endParaRPr lang="en-US" altLang="zh-TW" sz="48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Tx/>
              <a:buNone/>
              <a:defRPr/>
            </a:pPr>
            <a:r>
              <a:rPr lang="zh-TW" altLang="en-US" sz="4800" b="1" dirty="0">
                <a:solidFill>
                  <a:srgbClr val="33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的全齡照顧管理專業人才</a:t>
            </a:r>
            <a:endParaRPr kumimoji="0" lang="zh-TW" altLang="en-US" sz="4800" b="1" dirty="0">
              <a:solidFill>
                <a:srgbClr val="33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47F03CB-A1C8-495D-A739-16A44FC96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09" y="4204341"/>
            <a:ext cx="1714500" cy="17145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E33AC9C-C8FD-409B-8BFF-73DF519EFE58}"/>
              </a:ext>
            </a:extLst>
          </p:cNvPr>
          <p:cNvSpPr txBox="1"/>
          <p:nvPr/>
        </p:nvSpPr>
        <p:spPr>
          <a:xfrm>
            <a:off x="4160387" y="584064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B050"/>
                </a:solidFill>
              </a:rPr>
              <a:t>健長科</a:t>
            </a:r>
            <a:r>
              <a:rPr lang="en-US" altLang="zh-TW" dirty="0">
                <a:solidFill>
                  <a:srgbClr val="00B050"/>
                </a:solidFill>
              </a:rPr>
              <a:t>FB</a:t>
            </a:r>
            <a:endParaRPr lang="zh-TW" altLang="en-US" dirty="0">
              <a:solidFill>
                <a:srgbClr val="00B05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76254E8-86C4-49F4-99A0-7E88D6B51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04340"/>
            <a:ext cx="1714500" cy="17145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13656F0-18EC-4C8A-B525-F168DABE3891}"/>
              </a:ext>
            </a:extLst>
          </p:cNvPr>
          <p:cNvSpPr txBox="1"/>
          <p:nvPr/>
        </p:nvSpPr>
        <p:spPr>
          <a:xfrm>
            <a:off x="6362102" y="5804281"/>
            <a:ext cx="158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健長科網頁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E341086-4E08-4410-B889-37CEAD754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15" y="4204340"/>
            <a:ext cx="1714501" cy="171450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27B9DB5-22E4-4405-BFA7-A7C93140C13D}"/>
              </a:ext>
            </a:extLst>
          </p:cNvPr>
          <p:cNvSpPr/>
          <p:nvPr/>
        </p:nvSpPr>
        <p:spPr>
          <a:xfrm>
            <a:off x="1633859" y="5840649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健長科LINE＠</a:t>
            </a:r>
          </a:p>
        </p:txBody>
      </p:sp>
    </p:spTree>
    <p:extLst>
      <p:ext uri="{BB962C8B-B14F-4D97-AF65-F5344CB8AC3E}">
        <p14:creationId xmlns:p14="http://schemas.microsoft.com/office/powerpoint/2010/main" val="146268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1128" y="59608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我們的教室在日本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45896" y="1126930"/>
            <a:ext cx="8229600" cy="57606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r>
              <a:rPr lang="zh-TW" altLang="en-US" b="1" kern="0" spc="50" dirty="0">
                <a:ln w="11430"/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完善國內外專業實習規劃</a:t>
            </a:r>
            <a:endParaRPr lang="en-US" altLang="zh-TW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zh-TW" altLang="en-US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3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55" y="1702994"/>
            <a:ext cx="3084929" cy="248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9FF954E-CB59-4A0F-9D00-50E547FE4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" y="1743911"/>
            <a:ext cx="3068014" cy="248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09173CA-E704-493B-91F9-84DC15449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20" y="1702993"/>
            <a:ext cx="3418740" cy="248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490FF13A-0EFF-4A01-B6AB-0B661E1B4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3156467" cy="25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C0F4F62-D2F4-470C-A279-060600A982A4}"/>
              </a:ext>
            </a:extLst>
          </p:cNvPr>
          <p:cNvSpPr/>
          <p:nvPr/>
        </p:nvSpPr>
        <p:spPr>
          <a:xfrm>
            <a:off x="3563888" y="4538207"/>
            <a:ext cx="5116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與國內醫療社福長照機構及日本長照事業機構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合作規劃國內外實習課程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2052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1128" y="59608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我們的教室在海外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07504" y="1133854"/>
            <a:ext cx="8229600" cy="57606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r>
              <a:rPr lang="zh-TW" altLang="en-US" b="1" kern="0" spc="50" dirty="0">
                <a:ln w="11430"/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每年帶領學生參與國際志工</a:t>
            </a:r>
            <a:endParaRPr lang="zh-TW" altLang="en-US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50E8B04-7399-4CE3-A6E3-FD8EDA86B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2214"/>
            <a:ext cx="3443891" cy="258291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21373A1-94D5-4070-A057-C54431395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3"/>
          <a:stretch/>
        </p:blipFill>
        <p:spPr>
          <a:xfrm>
            <a:off x="5834031" y="1130659"/>
            <a:ext cx="3140332" cy="374522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7B8710F-0754-4F9A-9435-62875E996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24944"/>
            <a:ext cx="2910059" cy="367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4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內容版面配置區 4">
            <a:extLst>
              <a:ext uri="{FF2B5EF4-FFF2-40B4-BE49-F238E27FC236}">
                <a16:creationId xmlns:a16="http://schemas.microsoft.com/office/drawing/2014/main" id="{CA45D7FE-ED58-4864-9766-816CA08BE6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6925" y="2035495"/>
            <a:ext cx="2060467" cy="2384227"/>
          </a:xfrm>
        </p:spPr>
      </p:pic>
      <p:sp>
        <p:nvSpPr>
          <p:cNvPr id="16388" name="文字方塊 5">
            <a:extLst>
              <a:ext uri="{FF2B5EF4-FFF2-40B4-BE49-F238E27FC236}">
                <a16:creationId xmlns:a16="http://schemas.microsoft.com/office/drawing/2014/main" id="{778CB3AF-B55E-42A9-9B1A-CC2131B0B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853" y="4475579"/>
            <a:ext cx="2213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103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級凃宏諺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福立安居家服務公司創辦人、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個管員</a:t>
            </a:r>
          </a:p>
        </p:txBody>
      </p:sp>
      <p:sp>
        <p:nvSpPr>
          <p:cNvPr id="16389" name="矩形 6">
            <a:extLst>
              <a:ext uri="{FF2B5EF4-FFF2-40B4-BE49-F238E27FC236}">
                <a16:creationId xmlns:a16="http://schemas.microsoft.com/office/drawing/2014/main" id="{0AA58B4A-62E6-462F-8E92-F6DDAA0E3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225" y="4475579"/>
            <a:ext cx="23322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104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級陳佳吟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瑞堡長照中心執行長</a:t>
            </a:r>
          </a:p>
        </p:txBody>
      </p:sp>
      <p:sp>
        <p:nvSpPr>
          <p:cNvPr id="16390" name="矩形 7">
            <a:extLst>
              <a:ext uri="{FF2B5EF4-FFF2-40B4-BE49-F238E27FC236}">
                <a16:creationId xmlns:a16="http://schemas.microsoft.com/office/drawing/2014/main" id="{7D5599B9-80BB-4402-B597-4C4286F8E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1" y="4524077"/>
            <a:ext cx="2498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102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級傅千晏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崇仁長照據點站長</a:t>
            </a:r>
          </a:p>
        </p:txBody>
      </p:sp>
      <p:sp>
        <p:nvSpPr>
          <p:cNvPr id="16391" name="矩形 8">
            <a:extLst>
              <a:ext uri="{FF2B5EF4-FFF2-40B4-BE49-F238E27FC236}">
                <a16:creationId xmlns:a16="http://schemas.microsoft.com/office/drawing/2014/main" id="{73E9971D-6C7A-4EDD-BC01-192BB6C1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509" y="4475579"/>
            <a:ext cx="23322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104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級蕭聿呈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大愛日照中心負責人</a:t>
            </a:r>
          </a:p>
        </p:txBody>
      </p:sp>
      <p:pic>
        <p:nvPicPr>
          <p:cNvPr id="16392" name="圖片 2">
            <a:extLst>
              <a:ext uri="{FF2B5EF4-FFF2-40B4-BE49-F238E27FC236}">
                <a16:creationId xmlns:a16="http://schemas.microsoft.com/office/drawing/2014/main" id="{FFE805B4-C3AD-46BE-9AA1-E9C01FAB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63" y="2032395"/>
            <a:ext cx="2208509" cy="23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圖片 4">
            <a:extLst>
              <a:ext uri="{FF2B5EF4-FFF2-40B4-BE49-F238E27FC236}">
                <a16:creationId xmlns:a16="http://schemas.microsoft.com/office/drawing/2014/main" id="{CEC4B6C1-62D1-412B-9771-5960BF4F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5" y="2032396"/>
            <a:ext cx="2214647" cy="239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圖片 2">
            <a:extLst>
              <a:ext uri="{FF2B5EF4-FFF2-40B4-BE49-F238E27FC236}">
                <a16:creationId xmlns:a16="http://schemas.microsoft.com/office/drawing/2014/main" id="{355AAED2-724B-4B2A-BAE8-77B8DA449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0" r="37837" b="29160"/>
          <a:stretch>
            <a:fillRect/>
          </a:stretch>
        </p:blipFill>
        <p:spPr bwMode="auto">
          <a:xfrm>
            <a:off x="6851643" y="2032394"/>
            <a:ext cx="2060467" cy="239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">
            <a:extLst>
              <a:ext uri="{FF2B5EF4-FFF2-40B4-BE49-F238E27FC236}">
                <a16:creationId xmlns:a16="http://schemas.microsoft.com/office/drawing/2014/main" id="{ACF2841A-AF3B-470B-A00F-26085201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548" y="476672"/>
            <a:ext cx="6643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健長科優秀校友</a:t>
            </a:r>
            <a:endParaRPr lang="zh-CN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lderly.cjc.edu.tw/File/Banner/0B-5D-0B-BC-4B-4B-27-87-D1-95-C1-F5-B9-E3-AE-98.jpg">
            <a:extLst>
              <a:ext uri="{FF2B5EF4-FFF2-40B4-BE49-F238E27FC236}">
                <a16:creationId xmlns:a16="http://schemas.microsoft.com/office/drawing/2014/main" id="{F704BA27-6A61-4C7B-8D82-E0AF650CD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r="9838"/>
          <a:stretch/>
        </p:blipFill>
        <p:spPr bwMode="auto">
          <a:xfrm>
            <a:off x="2195736" y="1061749"/>
            <a:ext cx="6768752" cy="19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1">
            <a:extLst>
              <a:ext uri="{FF2B5EF4-FFF2-40B4-BE49-F238E27FC236}">
                <a16:creationId xmlns:a16="http://schemas.microsoft.com/office/drawing/2014/main" id="{CE8E2B75-0933-426C-82FB-C57E12D9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215957"/>
            <a:ext cx="6643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健長科證照競賽優異表現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44DA4F-35A2-4DF8-952F-EFB4AF636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2A9FC00-52B2-4CE8-A72B-214FBE168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25226" r="4408" b="6305"/>
          <a:stretch/>
        </p:blipFill>
        <p:spPr>
          <a:xfrm>
            <a:off x="730388" y="4857938"/>
            <a:ext cx="5766372" cy="152552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49837C9-58D1-42B1-A5ED-B2CD01AC7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" b="13573"/>
          <a:stretch/>
        </p:blipFill>
        <p:spPr>
          <a:xfrm>
            <a:off x="323528" y="3017861"/>
            <a:ext cx="6264696" cy="170936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5CC39B3-7E98-4FF4-9F3B-2439019CB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56398"/>
            <a:ext cx="2304288" cy="172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5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2">
            <a:extLst>
              <a:ext uri="{FF2B5EF4-FFF2-40B4-BE49-F238E27FC236}">
                <a16:creationId xmlns:a16="http://schemas.microsoft.com/office/drawing/2014/main" id="{EA12CADE-FA12-4783-B930-D9B71AD9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2560">
            <a:off x="5252312" y="2552970"/>
            <a:ext cx="2832100" cy="212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標題 1">
            <a:extLst>
              <a:ext uri="{FF2B5EF4-FFF2-40B4-BE49-F238E27FC236}">
                <a16:creationId xmlns:a16="http://schemas.microsoft.com/office/drawing/2014/main" id="{F7520739-C4AD-4540-AFD5-65B9D0B15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健長科就學免煩惱畢業即就業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C0A3F10C-F07F-48CD-AEAE-12C679B251EA}"/>
              </a:ext>
            </a:extLst>
          </p:cNvPr>
          <p:cNvSpPr/>
          <p:nvPr/>
        </p:nvSpPr>
        <p:spPr>
          <a:xfrm>
            <a:off x="345871" y="5155976"/>
            <a:ext cx="3843744" cy="100811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公費生五年學雜費全免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畢業即就業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D1A474C-6FA0-46F2-9384-2D59BBF38596}"/>
              </a:ext>
            </a:extLst>
          </p:cNvPr>
          <p:cNvSpPr/>
          <p:nvPr/>
        </p:nvSpPr>
        <p:spPr>
          <a:xfrm>
            <a:off x="4342166" y="1275523"/>
            <a:ext cx="4652392" cy="125366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展翅媒合率超過八成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畢業即就業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B975B31-04FE-4E29-AB90-B190CF697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0" y="1052736"/>
            <a:ext cx="3348347" cy="403639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1819864-D5F6-4727-B77C-3DA343F19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38" y="4340902"/>
            <a:ext cx="2842776" cy="21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5831E2-514F-49A6-BAF4-B0DE3FC0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" y="82594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我們的優勢</a:t>
            </a:r>
          </a:p>
        </p:txBody>
      </p:sp>
      <p:graphicFrame>
        <p:nvGraphicFramePr>
          <p:cNvPr id="4" name="Group 186">
            <a:extLst>
              <a:ext uri="{FF2B5EF4-FFF2-40B4-BE49-F238E27FC236}">
                <a16:creationId xmlns:a16="http://schemas.microsoft.com/office/drawing/2014/main" id="{DECDE7A5-065F-4D27-BBB2-97511F403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93275"/>
              </p:ext>
            </p:extLst>
          </p:nvPr>
        </p:nvGraphicFramePr>
        <p:xfrm>
          <a:off x="179512" y="1196752"/>
          <a:ext cx="8640961" cy="5316539"/>
        </p:xfrm>
        <a:graphic>
          <a:graphicData uri="http://schemas.openxmlformats.org/drawingml/2006/table">
            <a:tbl>
              <a:tblPr/>
              <a:tblGrid>
                <a:gridCol w="134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9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3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崇仁健康長照管理科</a:t>
                      </a: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高職照服科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學費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前三年免學費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三年免學費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公費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展翅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提供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五年公費生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專四專五教育部補助及助學金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包含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健康促進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照顧服務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及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社會工作長照管理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課程內容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包含國內及海外實習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師資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博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碩士學歷師資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具備國家級證照考場，校內考照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75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升學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就業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可升學國內外二技或插大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展翅計畫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sym typeface="Wingdings"/>
                        </a:rPr>
                        <a:t>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畢業即就業</a:t>
                      </a: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1" marB="457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15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標題 1"/>
          <p:cNvSpPr>
            <a:spLocks noGrp="1"/>
          </p:cNvSpPr>
          <p:nvPr>
            <p:ph type="title"/>
          </p:nvPr>
        </p:nvSpPr>
        <p:spPr>
          <a:xfrm>
            <a:off x="717107" y="116632"/>
            <a:ext cx="8229600" cy="1008112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健長科畢業出路</a:t>
            </a: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B7683150-7F40-472F-A19B-08D14D12B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016958"/>
              </p:ext>
            </p:extLst>
          </p:nvPr>
        </p:nvGraphicFramePr>
        <p:xfrm>
          <a:off x="323527" y="1397000"/>
          <a:ext cx="8623179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32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標題 1"/>
          <p:cNvSpPr>
            <a:spLocks noGrp="1"/>
          </p:cNvSpPr>
          <p:nvPr>
            <p:ph type="title"/>
          </p:nvPr>
        </p:nvSpPr>
        <p:spPr>
          <a:xfrm>
            <a:off x="663075" y="121286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健康長照專業人才培育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A6D8015-6D49-4EEE-B920-61FF762320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t="17410" r="10031"/>
          <a:stretch/>
        </p:blipFill>
        <p:spPr>
          <a:xfrm>
            <a:off x="4644702" y="2426263"/>
            <a:ext cx="4333720" cy="354794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E7DC01D-437C-48F0-8525-CC5D5CDBC3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r="8408"/>
          <a:stretch/>
        </p:blipFill>
        <p:spPr>
          <a:xfrm>
            <a:off x="107504" y="2404311"/>
            <a:ext cx="4320480" cy="3521535"/>
          </a:xfrm>
          <a:prstGeom prst="rect">
            <a:avLst/>
          </a:prstGeom>
        </p:spPr>
      </p:pic>
      <p:sp>
        <p:nvSpPr>
          <p:cNvPr id="19" name="矩形 13">
            <a:extLst>
              <a:ext uri="{FF2B5EF4-FFF2-40B4-BE49-F238E27FC236}">
                <a16:creationId xmlns:a16="http://schemas.microsoft.com/office/drawing/2014/main" id="{BDCEA398-853C-4847-885D-0B9B9C952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0" y="1412776"/>
            <a:ext cx="7981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457200"/>
            <a:r>
              <a:rPr kumimoji="0"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台灣正在快速變老，</a:t>
            </a:r>
            <a:r>
              <a:rPr kumimoji="0"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掌握長照產業未來趨勢</a:t>
            </a:r>
          </a:p>
        </p:txBody>
      </p:sp>
    </p:spTree>
    <p:extLst>
      <p:ext uri="{BB962C8B-B14F-4D97-AF65-F5344CB8AC3E}">
        <p14:creationId xmlns:p14="http://schemas.microsoft.com/office/powerpoint/2010/main" val="354063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標題 1"/>
          <p:cNvSpPr>
            <a:spLocks noGrp="1"/>
          </p:cNvSpPr>
          <p:nvPr>
            <p:ph type="title"/>
          </p:nvPr>
        </p:nvSpPr>
        <p:spPr>
          <a:xfrm>
            <a:off x="457200" y="79041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健長科教育目標</a:t>
            </a:r>
          </a:p>
        </p:txBody>
      </p:sp>
      <p:sp>
        <p:nvSpPr>
          <p:cNvPr id="46088" name="文字方塊 2"/>
          <p:cNvSpPr txBox="1">
            <a:spLocks noChangeArrowheads="1"/>
          </p:cNvSpPr>
          <p:nvPr/>
        </p:nvSpPr>
        <p:spPr bwMode="auto">
          <a:xfrm>
            <a:off x="3157003" y="5107685"/>
            <a:ext cx="27363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行政院勞動部照顧服務員單一級證照，照顧服務員、居家服務督導</a:t>
            </a:r>
          </a:p>
        </p:txBody>
      </p:sp>
      <p:sp>
        <p:nvSpPr>
          <p:cNvPr id="46089" name="文字方塊 11"/>
          <p:cNvSpPr txBox="1">
            <a:spLocks noChangeArrowheads="1"/>
          </p:cNvSpPr>
          <p:nvPr/>
        </p:nvSpPr>
        <p:spPr bwMode="auto">
          <a:xfrm>
            <a:off x="283886" y="5107685"/>
            <a:ext cx="27262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健康指導員、樂齡運動指導員、高齡生活輔導人員、樂齡活動企劃人員</a:t>
            </a:r>
          </a:p>
        </p:txBody>
      </p:sp>
      <p:sp>
        <p:nvSpPr>
          <p:cNvPr id="13" name="文字方塊 11"/>
          <p:cNvSpPr txBox="1">
            <a:spLocks noChangeArrowheads="1"/>
          </p:cNvSpPr>
          <p:nvPr/>
        </p:nvSpPr>
        <p:spPr bwMode="auto">
          <a:xfrm>
            <a:off x="6107286" y="5096464"/>
            <a:ext cx="28802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社工員（師）、個管師、照管專員、長照專員、長照機構負責人</a:t>
            </a:r>
          </a:p>
        </p:txBody>
      </p:sp>
      <p:sp>
        <p:nvSpPr>
          <p:cNvPr id="15" name="矩形 13">
            <a:extLst>
              <a:ext uri="{FF2B5EF4-FFF2-40B4-BE49-F238E27FC236}">
                <a16:creationId xmlns:a16="http://schemas.microsoft.com/office/drawing/2014/main" id="{C69BC14D-88AC-4362-BBD1-648F4543D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539" y="1288650"/>
            <a:ext cx="73661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457200"/>
            <a:r>
              <a:rPr kumimoji="0"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溫暖</a:t>
            </a:r>
            <a:r>
              <a:rPr kumimoji="0"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kumimoji="0"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兼具的健康長照人才</a:t>
            </a:r>
            <a:endParaRPr kumimoji="0"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">
            <a:extLst>
              <a:ext uri="{FF2B5EF4-FFF2-40B4-BE49-F238E27FC236}">
                <a16:creationId xmlns:a16="http://schemas.microsoft.com/office/drawing/2014/main" id="{71C6AE55-B798-41C1-AF87-A0E91525A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1888" y="4526693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kumimoji="1"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kumimoji="1"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照顧服務</a:t>
            </a:r>
            <a:r>
              <a:rPr kumimoji="1"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kumimoji="1"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3">
            <a:extLst>
              <a:ext uri="{FF2B5EF4-FFF2-40B4-BE49-F238E27FC236}">
                <a16:creationId xmlns:a16="http://schemas.microsoft.com/office/drawing/2014/main" id="{47A55D76-BE54-4670-B858-9D9EC7873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667" y="4504549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kumimoji="1"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kumimoji="1"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健康促進</a:t>
            </a:r>
            <a:r>
              <a:rPr kumimoji="1"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kumimoji="1"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">
            <a:extLst>
              <a:ext uri="{FF2B5EF4-FFF2-40B4-BE49-F238E27FC236}">
                <a16:creationId xmlns:a16="http://schemas.microsoft.com/office/drawing/2014/main" id="{F3651385-E150-4E81-A67D-4B918821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510803"/>
            <a:ext cx="376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kumimoji="1"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kumimoji="1"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社會工作長照管理</a:t>
            </a:r>
            <a:r>
              <a:rPr kumimoji="1"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kumimoji="1"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A59D5F0C-C01D-4651-9FF0-369239701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68" y="2457923"/>
            <a:ext cx="2923974" cy="201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4EDC3E9-832F-471E-A306-E5293CFAC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" y="2508014"/>
            <a:ext cx="2923974" cy="194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221B99BD-1B2C-4E53-8A09-F97011CCB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72" y="2428985"/>
            <a:ext cx="2759371" cy="206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8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220805"/>
              </p:ext>
            </p:extLst>
          </p:nvPr>
        </p:nvGraphicFramePr>
        <p:xfrm>
          <a:off x="79692" y="1678276"/>
          <a:ext cx="592371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標題 1"/>
          <p:cNvSpPr>
            <a:spLocks noGrp="1"/>
          </p:cNvSpPr>
          <p:nvPr>
            <p:ph type="title"/>
          </p:nvPr>
        </p:nvSpPr>
        <p:spPr>
          <a:xfrm>
            <a:off x="379586" y="-37609"/>
            <a:ext cx="8459787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健長科教學規劃</a:t>
            </a:r>
          </a:p>
        </p:txBody>
      </p:sp>
      <p:sp>
        <p:nvSpPr>
          <p:cNvPr id="10" name="圓角矩形 2">
            <a:extLst>
              <a:ext uri="{FF2B5EF4-FFF2-40B4-BE49-F238E27FC236}">
                <a16:creationId xmlns:a16="http://schemas.microsoft.com/office/drawing/2014/main" id="{C602B9BE-15B7-4EF2-8C14-80095FDCB157}"/>
              </a:ext>
            </a:extLst>
          </p:cNvPr>
          <p:cNvSpPr/>
          <p:nvPr/>
        </p:nvSpPr>
        <p:spPr>
          <a:xfrm>
            <a:off x="4610277" y="3333403"/>
            <a:ext cx="2630017" cy="8605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600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照顧服務員證照</a:t>
            </a:r>
          </a:p>
        </p:txBody>
      </p:sp>
      <p:sp>
        <p:nvSpPr>
          <p:cNvPr id="11" name="圓角矩形 12">
            <a:extLst>
              <a:ext uri="{FF2B5EF4-FFF2-40B4-BE49-F238E27FC236}">
                <a16:creationId xmlns:a16="http://schemas.microsoft.com/office/drawing/2014/main" id="{EF9031CA-4B1F-4B07-89A7-4CB8F6E0AC75}"/>
              </a:ext>
            </a:extLst>
          </p:cNvPr>
          <p:cNvSpPr/>
          <p:nvPr/>
        </p:nvSpPr>
        <p:spPr>
          <a:xfrm>
            <a:off x="4438930" y="1578880"/>
            <a:ext cx="2920847" cy="94615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健康促進指導員證照</a:t>
            </a:r>
          </a:p>
        </p:txBody>
      </p:sp>
      <p:sp>
        <p:nvSpPr>
          <p:cNvPr id="12" name="圓角矩形 16">
            <a:extLst>
              <a:ext uri="{FF2B5EF4-FFF2-40B4-BE49-F238E27FC236}">
                <a16:creationId xmlns:a16="http://schemas.microsoft.com/office/drawing/2014/main" id="{FFAEF778-950F-4F4D-AFB2-5F64483608FC}"/>
              </a:ext>
            </a:extLst>
          </p:cNvPr>
          <p:cNvSpPr/>
          <p:nvPr/>
        </p:nvSpPr>
        <p:spPr>
          <a:xfrm>
            <a:off x="4711827" y="4968701"/>
            <a:ext cx="2647950" cy="94773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u="sng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社會工作師</a:t>
            </a:r>
            <a:endParaRPr lang="en-US" altLang="zh-TW" sz="2800" b="1" u="sng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考照資格</a:t>
            </a:r>
            <a:endParaRPr lang="zh-TW" altLang="en-US" sz="28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ECD13AE-9B87-40AD-AB20-3D4C26F195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69" y="3360588"/>
            <a:ext cx="1665016" cy="1247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37A0B6C-44CC-436D-876C-C206ED491B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94" y="1684686"/>
            <a:ext cx="1623766" cy="1164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CFB0B2E-7F48-4194-B532-7C87F5D771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32" y="5058723"/>
            <a:ext cx="1623766" cy="1218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 3">
            <a:extLst>
              <a:ext uri="{FF2B5EF4-FFF2-40B4-BE49-F238E27FC236}">
                <a16:creationId xmlns:a16="http://schemas.microsoft.com/office/drawing/2014/main" id="{64CE0D6B-214C-4EC1-AFC6-F296EA6F1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20" y="1028846"/>
            <a:ext cx="55707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不只是學照顧，是學設計健康生活</a:t>
            </a:r>
          </a:p>
          <a:p>
            <a:endParaRPr lang="zh-TW" altLang="en-US" sz="28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B49A225-743C-40DD-8976-3BECEDFB4DB3}"/>
              </a:ext>
            </a:extLst>
          </p:cNvPr>
          <p:cNvSpPr/>
          <p:nvPr/>
        </p:nvSpPr>
        <p:spPr>
          <a:xfrm>
            <a:off x="423719" y="6416420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「遊戲中學照顧」「動手做活動設計」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734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4">
            <a:extLst>
              <a:ext uri="{FF2B5EF4-FFF2-40B4-BE49-F238E27FC236}">
                <a16:creationId xmlns:a16="http://schemas.microsoft.com/office/drawing/2014/main" id="{9C447442-C944-4B5D-ACDF-E6FE50345B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6807" y="5334000"/>
            <a:ext cx="407194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5030FE4-E2E3-4CCB-B71B-89B8F2679383}" type="slidenum">
              <a:rPr lang="en-US" altLang="zh-TW">
                <a:solidFill>
                  <a:srgbClr val="FFFFFF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zh-TW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4E40FA3-422C-4E66-9D59-500F761B8B48}"/>
              </a:ext>
            </a:extLst>
          </p:cNvPr>
          <p:cNvSpPr/>
          <p:nvPr/>
        </p:nvSpPr>
        <p:spPr>
          <a:xfrm>
            <a:off x="199220" y="1628800"/>
            <a:ext cx="8928992" cy="248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優質環境 專業設備</a:t>
            </a:r>
            <a:r>
              <a:rPr lang="zh-TW" altLang="en-US" sz="2800" b="1" dirty="0">
                <a:solidFill>
                  <a:srgbClr val="2406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：國家級合格考場與專業設備 </a:t>
            </a:r>
            <a:endParaRPr lang="en-US" altLang="zh-TW" sz="2800" b="1" dirty="0">
              <a:solidFill>
                <a:srgbClr val="2406B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跨域學習 雙重優勢</a:t>
            </a:r>
            <a:r>
              <a:rPr lang="zh-TW" altLang="en-US" sz="2800" b="1" dirty="0">
                <a:solidFill>
                  <a:srgbClr val="2406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：「長照」「社工」課程雙重優勢</a:t>
            </a:r>
            <a:endParaRPr lang="en-US" altLang="zh-TW" sz="2800" b="1" dirty="0">
              <a:solidFill>
                <a:srgbClr val="2406B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專業培育 技術保證</a:t>
            </a:r>
            <a:r>
              <a:rPr lang="zh-TW" altLang="en-US" sz="2800" b="1" dirty="0">
                <a:solidFill>
                  <a:srgbClr val="2406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：五張證照、專業證照</a:t>
            </a:r>
            <a:r>
              <a:rPr lang="en-US" altLang="zh-TW" sz="2800" b="1" dirty="0">
                <a:solidFill>
                  <a:srgbClr val="2406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800" b="1" dirty="0">
                <a:solidFill>
                  <a:srgbClr val="2406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endParaRPr lang="en-US" altLang="zh-TW" sz="2800" b="1" dirty="0">
              <a:solidFill>
                <a:srgbClr val="2406B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產業鏈結 就業保證</a:t>
            </a:r>
            <a:r>
              <a:rPr lang="zh-TW" altLang="en-US" sz="2800" b="1" dirty="0">
                <a:solidFill>
                  <a:srgbClr val="2406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：公費展翅、全薪實習，海外實習</a:t>
            </a:r>
            <a:endParaRPr lang="en-US" altLang="zh-TW" sz="2800" b="1" dirty="0">
              <a:solidFill>
                <a:srgbClr val="2406B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產業趨勢 未來可期</a:t>
            </a:r>
            <a:r>
              <a:rPr lang="zh-TW" altLang="en-US" sz="2800" b="1" dirty="0">
                <a:solidFill>
                  <a:srgbClr val="2406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：政府政策支持，把握銀髮商機</a:t>
            </a:r>
            <a:endParaRPr lang="en-US" altLang="zh-TW" sz="2800" b="1" dirty="0">
              <a:solidFill>
                <a:srgbClr val="2406B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63A6AC5-FE6E-45E3-9867-AF01B380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75" y="121286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健長科特色亮點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0732BED-0100-4D6C-B4C6-5F9A7BAAC4F7}"/>
              </a:ext>
            </a:extLst>
          </p:cNvPr>
          <p:cNvSpPr/>
          <p:nvPr/>
        </p:nvSpPr>
        <p:spPr>
          <a:xfrm>
            <a:off x="1863127" y="4752146"/>
            <a:ext cx="70772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照顧未來，也照顧自己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4E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緊抓銀髮商機  健長科前景可期</a:t>
            </a:r>
            <a:endParaRPr lang="zh-TW" altLang="en-US" sz="3200" b="1" i="0" dirty="0">
              <a:solidFill>
                <a:srgbClr val="004E98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4">
            <a:extLst>
              <a:ext uri="{FF2B5EF4-FFF2-40B4-BE49-F238E27FC236}">
                <a16:creationId xmlns:a16="http://schemas.microsoft.com/office/drawing/2014/main" id="{9C447442-C944-4B5D-ACDF-E6FE50345B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6807" y="5334000"/>
            <a:ext cx="407194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5030FE4-E2E3-4CCB-B71B-89B8F2679383}" type="slidenum">
              <a:rPr lang="en-US" altLang="zh-TW">
                <a:solidFill>
                  <a:srgbClr val="FFFFFF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zh-TW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63A6AC5-FE6E-45E3-9867-AF01B380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75" y="121286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健長科專業教室</a:t>
            </a:r>
          </a:p>
        </p:txBody>
      </p:sp>
      <p:sp>
        <p:nvSpPr>
          <p:cNvPr id="7" name="文字方塊 10">
            <a:extLst>
              <a:ext uri="{FF2B5EF4-FFF2-40B4-BE49-F238E27FC236}">
                <a16:creationId xmlns:a16="http://schemas.microsoft.com/office/drawing/2014/main" id="{9249285A-9F1B-4AA9-A250-836EAF6C1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3" y="5047007"/>
            <a:ext cx="3456385" cy="40011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實驗教室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照顧服務員考場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76C3141-9C5B-4739-AA7F-D26DE1AAE2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2" y="1484784"/>
            <a:ext cx="447031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112CBA1-FC33-4F53-A177-081701F0CB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69" y="1509944"/>
            <a:ext cx="4216106" cy="330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字方塊 10">
            <a:extLst>
              <a:ext uri="{FF2B5EF4-FFF2-40B4-BE49-F238E27FC236}">
                <a16:creationId xmlns:a16="http://schemas.microsoft.com/office/drawing/2014/main" id="{77CC7521-3FBF-4BBD-85C7-F9CD0C6A7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871" y="5059831"/>
            <a:ext cx="3229546" cy="40011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綜合階梯示範教室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977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4">
            <a:extLst>
              <a:ext uri="{FF2B5EF4-FFF2-40B4-BE49-F238E27FC236}">
                <a16:creationId xmlns:a16="http://schemas.microsoft.com/office/drawing/2014/main" id="{9C447442-C944-4B5D-ACDF-E6FE50345B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6807" y="5334000"/>
            <a:ext cx="407194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5030FE4-E2E3-4CCB-B71B-89B8F2679383}" type="slidenum">
              <a:rPr lang="en-US" altLang="zh-TW">
                <a:solidFill>
                  <a:srgbClr val="FFFFFF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zh-TW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63A6AC5-FE6E-45E3-9867-AF01B380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63" y="-14412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健長科專業教室</a:t>
            </a:r>
          </a:p>
        </p:txBody>
      </p:sp>
      <p:sp>
        <p:nvSpPr>
          <p:cNvPr id="7" name="文字方塊 10">
            <a:extLst>
              <a:ext uri="{FF2B5EF4-FFF2-40B4-BE49-F238E27FC236}">
                <a16:creationId xmlns:a16="http://schemas.microsoft.com/office/drawing/2014/main" id="{9249285A-9F1B-4AA9-A250-836EAF6C1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636" y="3434916"/>
            <a:ext cx="3157538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模擬體驗暨健康促進教學教室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0">
            <a:extLst>
              <a:ext uri="{FF2B5EF4-FFF2-40B4-BE49-F238E27FC236}">
                <a16:creationId xmlns:a16="http://schemas.microsoft.com/office/drawing/2014/main" id="{77CC7521-3FBF-4BBD-85C7-F9CD0C6A7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112" y="3453160"/>
            <a:ext cx="322954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長期照顧人才培育中心</a:t>
            </a:r>
          </a:p>
        </p:txBody>
      </p:sp>
      <p:pic>
        <p:nvPicPr>
          <p:cNvPr id="10" name="Picture 11" descr="D:\SYSTEM\My Documents\My Pictures\照片\照片 050.jpg">
            <a:extLst>
              <a:ext uri="{FF2B5EF4-FFF2-40B4-BE49-F238E27FC236}">
                <a16:creationId xmlns:a16="http://schemas.microsoft.com/office/drawing/2014/main" id="{8A401DC0-FC23-4293-A060-82679F945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410"/>
            <a:ext cx="3380933" cy="225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3EBC683-5DCB-4EC4-B981-ABC63B1A6B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73" y="1133613"/>
            <a:ext cx="3503204" cy="231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1C804EA-B6A9-495C-A0FE-F9719466D67F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2" y="3861048"/>
            <a:ext cx="352839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395E635-7E42-4354-AB79-5EC39E9DB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73" y="3861048"/>
            <a:ext cx="3528392" cy="2319547"/>
          </a:xfrm>
          <a:prstGeom prst="rect">
            <a:avLst/>
          </a:prstGeom>
        </p:spPr>
      </p:pic>
      <p:sp>
        <p:nvSpPr>
          <p:cNvPr id="16" name="文字方塊 10">
            <a:extLst>
              <a:ext uri="{FF2B5EF4-FFF2-40B4-BE49-F238E27FC236}">
                <a16:creationId xmlns:a16="http://schemas.microsoft.com/office/drawing/2014/main" id="{03923691-791C-4A17-934A-A4AF1551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935" y="6180595"/>
            <a:ext cx="3157538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沐浴示範教學中心</a:t>
            </a:r>
          </a:p>
        </p:txBody>
      </p:sp>
      <p:sp>
        <p:nvSpPr>
          <p:cNvPr id="17" name="文字方塊 10">
            <a:extLst>
              <a:ext uri="{FF2B5EF4-FFF2-40B4-BE49-F238E27FC236}">
                <a16:creationId xmlns:a16="http://schemas.microsoft.com/office/drawing/2014/main" id="{5E4DE4DB-DE0A-4377-89C2-6786685D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04" y="6219151"/>
            <a:ext cx="3157538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體適能示範教學中心</a:t>
            </a:r>
          </a:p>
        </p:txBody>
      </p:sp>
    </p:spTree>
    <p:extLst>
      <p:ext uri="{BB962C8B-B14F-4D97-AF65-F5344CB8AC3E}">
        <p14:creationId xmlns:p14="http://schemas.microsoft.com/office/powerpoint/2010/main" val="36205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626" y="116632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健長科教學規劃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國內實習單位</a:t>
            </a:r>
            <a:endParaRPr lang="zh-TW" altLang="en-US" dirty="0"/>
          </a:p>
        </p:txBody>
      </p:sp>
      <p:pic>
        <p:nvPicPr>
          <p:cNvPr id="4" name="圖形 4">
            <a:extLst>
              <a:ext uri="{FF2B5EF4-FFF2-40B4-BE49-F238E27FC236}">
                <a16:creationId xmlns:a16="http://schemas.microsoft.com/office/drawing/2014/main" id="{D91DA8C1-F86F-8690-D7F4-F72B00DC5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5696" y="1196752"/>
            <a:ext cx="7128792" cy="535722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093096" y="1772816"/>
            <a:ext cx="18722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光田醫院仁馨樂活園區</a:t>
            </a:r>
          </a:p>
        </p:txBody>
      </p:sp>
      <p:sp>
        <p:nvSpPr>
          <p:cNvPr id="8" name="矩形圖說文字 7"/>
          <p:cNvSpPr/>
          <p:nvPr/>
        </p:nvSpPr>
        <p:spPr>
          <a:xfrm>
            <a:off x="6372200" y="1772816"/>
            <a:ext cx="1211560" cy="416820"/>
          </a:xfrm>
          <a:prstGeom prst="wedgeRectCallout">
            <a:avLst>
              <a:gd name="adj1" fmla="val 7559"/>
              <a:gd name="adj2" fmla="val 10200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B0F0"/>
              </a:buClr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苗栗縣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 algn="ctr"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大千醫院</a:t>
            </a:r>
          </a:p>
        </p:txBody>
      </p:sp>
      <p:sp>
        <p:nvSpPr>
          <p:cNvPr id="9" name="爆炸 1 8"/>
          <p:cNvSpPr/>
          <p:nvPr/>
        </p:nvSpPr>
        <p:spPr>
          <a:xfrm rot="368540">
            <a:off x="66859" y="4767597"/>
            <a:ext cx="4473779" cy="2172210"/>
          </a:xfrm>
          <a:prstGeom prst="irregularSeal1">
            <a:avLst/>
          </a:prstGeom>
          <a:solidFill>
            <a:srgbClr val="FFE1E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超過</a:t>
            </a:r>
            <a:r>
              <a:rPr lang="en-US" altLang="zh-TW" sz="2000" b="1" dirty="0">
                <a:solidFill>
                  <a:srgbClr val="FF0000"/>
                </a:solidFill>
              </a:rPr>
              <a:t>20</a:t>
            </a:r>
            <a:r>
              <a:rPr lang="zh-TW" altLang="en-US" sz="2000" b="1" dirty="0">
                <a:solidFill>
                  <a:srgbClr val="FF0000"/>
                </a:solidFill>
              </a:rPr>
              <a:t>所實習展翅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合作醫療長照機構</a:t>
            </a:r>
          </a:p>
        </p:txBody>
      </p:sp>
    </p:spTree>
    <p:extLst>
      <p:ext uri="{BB962C8B-B14F-4D97-AF65-F5344CB8AC3E}">
        <p14:creationId xmlns:p14="http://schemas.microsoft.com/office/powerpoint/2010/main" val="93395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圖片 4">
            <a:extLst>
              <a:ext uri="{FF2B5EF4-FFF2-40B4-BE49-F238E27FC236}">
                <a16:creationId xmlns:a16="http://schemas.microsoft.com/office/drawing/2014/main" id="{6A2BEE17-9404-4780-871A-9E68CD03D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94" y="972904"/>
            <a:ext cx="6765434" cy="25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圖片 2">
            <a:extLst>
              <a:ext uri="{FF2B5EF4-FFF2-40B4-BE49-F238E27FC236}">
                <a16:creationId xmlns:a16="http://schemas.microsoft.com/office/drawing/2014/main" id="{B7E607F8-DD90-443D-8002-3C03A754F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9" y="3499236"/>
            <a:ext cx="3738531" cy="249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投影片編號版面配置區 1">
            <a:extLst>
              <a:ext uri="{FF2B5EF4-FFF2-40B4-BE49-F238E27FC236}">
                <a16:creationId xmlns:a16="http://schemas.microsoft.com/office/drawing/2014/main" id="{2A5BF2F8-3425-49CA-9DF2-224B6A7343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2844404" y="5530453"/>
            <a:ext cx="16002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64C966-1275-4EBB-A388-19FB24EF1916}" type="slidenum">
              <a:rPr lang="zh-TW" altLang="en-US" sz="105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050">
              <a:latin typeface="Arial" panose="020B0604020202020204" pitchFamily="34" charset="0"/>
            </a:endParaRPr>
          </a:p>
        </p:txBody>
      </p:sp>
      <p:sp>
        <p:nvSpPr>
          <p:cNvPr id="13319" name="文字方塊 11">
            <a:extLst>
              <a:ext uri="{FF2B5EF4-FFF2-40B4-BE49-F238E27FC236}">
                <a16:creationId xmlns:a16="http://schemas.microsoft.com/office/drawing/2014/main" id="{9D9E4158-0531-4EC6-90E4-B380BE535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5782028"/>
            <a:ext cx="3566452" cy="4616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隆興日照中心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20" name="文字方塊 12">
            <a:extLst>
              <a:ext uri="{FF2B5EF4-FFF2-40B4-BE49-F238E27FC236}">
                <a16:creationId xmlns:a16="http://schemas.microsoft.com/office/drawing/2014/main" id="{0C3FB7EA-72B8-49B7-B92E-FF8D72729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851" y="3053624"/>
            <a:ext cx="3434293" cy="4616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聖仁照護家園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A5A2C65-F400-4D35-B243-76E0CED3BB26}"/>
              </a:ext>
            </a:extLst>
          </p:cNvPr>
          <p:cNvSpPr/>
          <p:nvPr/>
        </p:nvSpPr>
        <p:spPr>
          <a:xfrm>
            <a:off x="2699792" y="87691"/>
            <a:ext cx="5543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健長科實習單位</a:t>
            </a:r>
          </a:p>
        </p:txBody>
      </p:sp>
      <p:sp>
        <p:nvSpPr>
          <p:cNvPr id="3" name="書卷: 水平 2">
            <a:extLst>
              <a:ext uri="{FF2B5EF4-FFF2-40B4-BE49-F238E27FC236}">
                <a16:creationId xmlns:a16="http://schemas.microsoft.com/office/drawing/2014/main" id="{38FB4FDB-2A01-4D1D-9425-6C3468B3E674}"/>
              </a:ext>
            </a:extLst>
          </p:cNvPr>
          <p:cNvSpPr/>
          <p:nvPr/>
        </p:nvSpPr>
        <p:spPr>
          <a:xfrm>
            <a:off x="4962692" y="3499236"/>
            <a:ext cx="3566452" cy="2298845"/>
          </a:xfrm>
          <a:prstGeom prst="horizontalScroll">
            <a:avLst/>
          </a:prstGeom>
          <a:solidFill>
            <a:srgbClr val="FFE1E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溫馨友善</a:t>
            </a:r>
            <a:endParaRPr lang="en-US" altLang="zh-TW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實習環境</a:t>
            </a:r>
            <a:endParaRPr lang="zh-TW" altLang="en-US" sz="4400" b="1" kern="0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15526</TotalTime>
  <Words>744</Words>
  <Application>Microsoft Office PowerPoint</Application>
  <PresentationFormat>如螢幕大小 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Times New Roman</vt:lpstr>
      <vt:lpstr>Wingdings</vt:lpstr>
      <vt:lpstr>預設簡報設計</vt:lpstr>
      <vt:lpstr>PowerPoint 簡報</vt:lpstr>
      <vt:lpstr>健康長照專業人才培育</vt:lpstr>
      <vt:lpstr>健長科教育目標</vt:lpstr>
      <vt:lpstr>健長科教學規劃</vt:lpstr>
      <vt:lpstr>健長科特色亮點</vt:lpstr>
      <vt:lpstr>健長科專業教室</vt:lpstr>
      <vt:lpstr>健長科專業教室</vt:lpstr>
      <vt:lpstr>健長科教學規劃-國內實習單位</vt:lpstr>
      <vt:lpstr>PowerPoint 簡報</vt:lpstr>
      <vt:lpstr>我們的教室在日本</vt:lpstr>
      <vt:lpstr>我們的教室在海外</vt:lpstr>
      <vt:lpstr>PowerPoint 簡報</vt:lpstr>
      <vt:lpstr>PowerPoint 簡報</vt:lpstr>
      <vt:lpstr>健長科就學免煩惱畢業即就業</vt:lpstr>
      <vt:lpstr>我們的優勢</vt:lpstr>
      <vt:lpstr>健長科畢業出路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崇仁醫護管理專科學校</dc:title>
  <dc:creator>tsun</dc:creator>
  <cp:lastModifiedBy>CJC</cp:lastModifiedBy>
  <cp:revision>1305</cp:revision>
  <cp:lastPrinted>2021-04-09T05:28:53Z</cp:lastPrinted>
  <dcterms:created xsi:type="dcterms:W3CDTF">2010-03-02T14:53:50Z</dcterms:created>
  <dcterms:modified xsi:type="dcterms:W3CDTF">2026-01-23T23:47:50Z</dcterms:modified>
</cp:coreProperties>
</file>